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_rels/presentation.xml.rels" ContentType="application/vnd.openxmlformats-package.relationships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_rels/slideLayout2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0.xml.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2.xml" ContentType="application/vnd.openxmlformats-officedocument.presentationml.slideLayout+xml"/>
  <Override PartName="/ppt/media/image9.png" ContentType="image/png"/>
  <Override PartName="/ppt/media/image13.png" ContentType="image/png"/>
  <Override PartName="/ppt/media/image8.png" ContentType="image/png"/>
  <Override PartName="/ppt/media/image16.png" ContentType="image/png"/>
  <Override PartName="/ppt/media/image15.png" ContentType="image/png"/>
  <Override PartName="/ppt/media/image14.png" ContentType="image/png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10.png" ContentType="image/png"/>
  <Override PartName="/ppt/media/image6.png" ContentType="image/png"/>
  <Override PartName="/ppt/media/image11.png" ContentType="image/png"/>
  <Override PartName="/ppt/media/image7.png" ContentType="image/png"/>
  <Override PartName="/ppt/media/image12.png" ContentType="image/png"/>
  <Override PartName="/ppt/presProps.xml" ContentType="application/vnd.openxmlformats-officedocument.presentationml.presPro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1.xml.rels" ContentType="application/vnd.openxmlformats-package.relationships+xml"/>
  <Override PartName="/ppt/slides/_rels/slide1.xml.rels" ContentType="application/vnd.openxmlformats-package.relationships+xml"/>
  <Override PartName="/ppt/slides/_rels/slide4.xml.rels" ContentType="application/vnd.openxmlformats-package.relationships+xml"/>
  <Override PartName="/ppt/slides/_rels/slide2.xml.rels" ContentType="application/vnd.openxmlformats-package.relationships+xml"/>
  <Override PartName="/ppt/slides/_rels/slide5.xml.rels" ContentType="application/vnd.openxmlformats-package.relationships+xml"/>
  <Override PartName="/ppt/slides/_rels/slide3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10.xml.rels" ContentType="application/vnd.openxmlformats-package.relationships+xml"/>
  <Override PartName="/ppt/slides/_rels/slide9.xml.rels" ContentType="application/vnd.openxmlformats-package.relationships+xml"/>
  <Override PartName="/ppt/slides/_rels/slide8.xml.rels" ContentType="application/vnd.openxmlformats-package.relationships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pc="-1" strike="noStrike">
                <a:latin typeface="Arial"/>
              </a:rPr>
              <a:t>Click to edit the title text format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image" Target="../media/image12.png"/><Relationship Id="rId3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1">
          <a:gsLst>
            <a:gs pos="0">
              <a:srgbClr val="06203A"/>
            </a:gs>
            <a:gs pos="55000">
              <a:srgbClr val="092C46"/>
            </a:gs>
            <a:gs pos="100000">
              <a:srgbClr val="0B355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"/>
          <p:cNvSpPr/>
          <p:nvPr/>
        </p:nvSpPr>
        <p:spPr>
          <a:xfrm>
            <a:off x="792000" y="828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7" name=""/>
          <p:cNvSpPr/>
          <p:nvPr/>
        </p:nvSpPr>
        <p:spPr>
          <a:xfrm>
            <a:off x="1015200" y="828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8" name=""/>
          <p:cNvSpPr/>
          <p:nvPr/>
        </p:nvSpPr>
        <p:spPr>
          <a:xfrm>
            <a:off x="1238400" y="828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9" name=""/>
          <p:cNvSpPr/>
          <p:nvPr/>
        </p:nvSpPr>
        <p:spPr>
          <a:xfrm>
            <a:off x="1461600" y="828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"/>
          <p:cNvSpPr/>
          <p:nvPr/>
        </p:nvSpPr>
        <p:spPr>
          <a:xfrm>
            <a:off x="1684800" y="828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"/>
          <p:cNvSpPr/>
          <p:nvPr/>
        </p:nvSpPr>
        <p:spPr>
          <a:xfrm>
            <a:off x="1908000" y="828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2" name=""/>
          <p:cNvSpPr/>
          <p:nvPr/>
        </p:nvSpPr>
        <p:spPr>
          <a:xfrm>
            <a:off x="2131200" y="828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3" name=""/>
          <p:cNvSpPr/>
          <p:nvPr/>
        </p:nvSpPr>
        <p:spPr>
          <a:xfrm>
            <a:off x="2354400" y="828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4" name=""/>
          <p:cNvSpPr/>
          <p:nvPr/>
        </p:nvSpPr>
        <p:spPr>
          <a:xfrm>
            <a:off x="2577600" y="828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5" name=""/>
          <p:cNvSpPr/>
          <p:nvPr/>
        </p:nvSpPr>
        <p:spPr>
          <a:xfrm>
            <a:off x="2800800" y="828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6" name=""/>
          <p:cNvSpPr/>
          <p:nvPr/>
        </p:nvSpPr>
        <p:spPr>
          <a:xfrm>
            <a:off x="3024000" y="828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7" name=""/>
          <p:cNvSpPr/>
          <p:nvPr/>
        </p:nvSpPr>
        <p:spPr>
          <a:xfrm>
            <a:off x="3247200" y="828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8" name=""/>
          <p:cNvSpPr/>
          <p:nvPr/>
        </p:nvSpPr>
        <p:spPr>
          <a:xfrm>
            <a:off x="3470400" y="828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9" name=""/>
          <p:cNvSpPr/>
          <p:nvPr/>
        </p:nvSpPr>
        <p:spPr>
          <a:xfrm>
            <a:off x="3693600" y="828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0" name=""/>
          <p:cNvSpPr/>
          <p:nvPr/>
        </p:nvSpPr>
        <p:spPr>
          <a:xfrm>
            <a:off x="3916800" y="828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1" name=""/>
          <p:cNvSpPr/>
          <p:nvPr/>
        </p:nvSpPr>
        <p:spPr>
          <a:xfrm>
            <a:off x="4140000" y="828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2" name=""/>
          <p:cNvSpPr/>
          <p:nvPr/>
        </p:nvSpPr>
        <p:spPr>
          <a:xfrm>
            <a:off x="792000" y="1188000"/>
            <a:ext cx="97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200" spc="194" strike="noStrike">
                <a:solidFill>
                  <a:srgbClr val="37b3b6"/>
                </a:solidFill>
                <a:latin typeface="Ubuntu"/>
              </a:rPr>
              <a:t>ПРИЛОЖЕНИЯ ДЛЯ БАССЕЙНА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93" name=""/>
          <p:cNvSpPr/>
          <p:nvPr/>
        </p:nvSpPr>
        <p:spPr>
          <a:xfrm>
            <a:off x="792000" y="1548000"/>
            <a:ext cx="7379640" cy="179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8000"/>
              </a:lnSpc>
              <a:buNone/>
            </a:pPr>
            <a:r>
              <a:rPr b="0" lang="en-US" sz="5000" spc="-1" strike="noStrike">
                <a:solidFill>
                  <a:srgbClr val="e7f2f1"/>
                </a:solidFill>
                <a:latin typeface="Ubuntu Condensed"/>
              </a:rPr>
              <a:t>Автоматизация рутины и упрощение контроля</a:t>
            </a:r>
            <a:endParaRPr b="0" lang="en-US" sz="5000" spc="-1" strike="noStrike">
              <a:latin typeface="Arial"/>
            </a:endParaRPr>
          </a:p>
          <a:p>
            <a:pPr>
              <a:lnSpc>
                <a:spcPct val="98000"/>
              </a:lnSpc>
              <a:buNone/>
            </a:pPr>
            <a:endParaRPr b="0" lang="en-US" sz="5000" spc="-1" strike="noStrike">
              <a:latin typeface="Arial"/>
            </a:endParaRPr>
          </a:p>
        </p:txBody>
      </p:sp>
      <p:sp>
        <p:nvSpPr>
          <p:cNvPr id="94" name=""/>
          <p:cNvSpPr/>
          <p:nvPr/>
        </p:nvSpPr>
        <p:spPr>
          <a:xfrm>
            <a:off x="829080" y="3348360"/>
            <a:ext cx="6659640" cy="122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40000"/>
              </a:lnSpc>
              <a:buNone/>
            </a:pPr>
            <a:r>
              <a:rPr b="0" lang="en-US" sz="1600" spc="-1" strike="noStrike">
                <a:solidFill>
                  <a:srgbClr val="9cb4b8"/>
                </a:solidFill>
                <a:latin typeface="Ubuntu"/>
              </a:rPr>
              <a:t>Клиент отслеживает расписание и восстанавливает пропуски по справке в доступных группах. Тренер знает состав группы до начала каждогозанятия. Владелец видит деньги и загрузку дорожек в реальном времени.</a:t>
            </a:r>
            <a:endParaRPr b="0" lang="en-US" sz="1600" spc="-1" strike="noStrike">
              <a:latin typeface="Arial"/>
            </a:endParaRPr>
          </a:p>
        </p:txBody>
      </p:sp>
      <p:pic>
        <p:nvPicPr>
          <p:cNvPr id="95" name="" descr=""/>
          <p:cNvPicPr/>
          <p:nvPr/>
        </p:nvPicPr>
        <p:blipFill>
          <a:blip r:embed="rId1"/>
          <a:stretch/>
        </p:blipFill>
        <p:spPr>
          <a:xfrm>
            <a:off x="792000" y="5004000"/>
            <a:ext cx="1295640" cy="1295640"/>
          </a:xfrm>
          <a:prstGeom prst="rect">
            <a:avLst/>
          </a:prstGeom>
          <a:ln w="0">
            <a:noFill/>
          </a:ln>
        </p:spPr>
      </p:pic>
      <p:sp>
        <p:nvSpPr>
          <p:cNvPr id="96" name=""/>
          <p:cNvSpPr/>
          <p:nvPr/>
        </p:nvSpPr>
        <p:spPr>
          <a:xfrm>
            <a:off x="792000" y="6336000"/>
            <a:ext cx="1295640" cy="2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rgbClr val="9cb4b8"/>
                </a:solidFill>
                <a:latin typeface="Ubuntu"/>
              </a:rPr>
              <a:t>Клиент</a:t>
            </a:r>
            <a:endParaRPr b="0" lang="en-US" sz="1200" spc="-1" strike="noStrike">
              <a:latin typeface="Arial"/>
            </a:endParaRPr>
          </a:p>
        </p:txBody>
      </p:sp>
      <p:pic>
        <p:nvPicPr>
          <p:cNvPr id="97" name="" descr=""/>
          <p:cNvPicPr/>
          <p:nvPr/>
        </p:nvPicPr>
        <p:blipFill>
          <a:blip r:embed="rId2"/>
          <a:stretch/>
        </p:blipFill>
        <p:spPr>
          <a:xfrm>
            <a:off x="2448000" y="5004000"/>
            <a:ext cx="1295640" cy="1295640"/>
          </a:xfrm>
          <a:prstGeom prst="rect">
            <a:avLst/>
          </a:prstGeom>
          <a:ln w="0">
            <a:noFill/>
          </a:ln>
        </p:spPr>
      </p:pic>
      <p:sp>
        <p:nvSpPr>
          <p:cNvPr id="98" name=""/>
          <p:cNvSpPr/>
          <p:nvPr/>
        </p:nvSpPr>
        <p:spPr>
          <a:xfrm>
            <a:off x="2448000" y="6336000"/>
            <a:ext cx="1295640" cy="2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rgbClr val="9cb4b8"/>
                </a:solidFill>
                <a:latin typeface="Ubuntu"/>
              </a:rPr>
              <a:t>Тренер</a:t>
            </a:r>
            <a:endParaRPr b="0" lang="en-US" sz="1200" spc="-1" strike="noStrike">
              <a:latin typeface="Arial"/>
            </a:endParaRPr>
          </a:p>
        </p:txBody>
      </p:sp>
      <p:pic>
        <p:nvPicPr>
          <p:cNvPr id="99" name="" descr=""/>
          <p:cNvPicPr/>
          <p:nvPr/>
        </p:nvPicPr>
        <p:blipFill>
          <a:blip r:embed="rId3"/>
          <a:stretch/>
        </p:blipFill>
        <p:spPr>
          <a:xfrm>
            <a:off x="4104000" y="5004000"/>
            <a:ext cx="1295640" cy="1295640"/>
          </a:xfrm>
          <a:prstGeom prst="rect">
            <a:avLst/>
          </a:prstGeom>
          <a:ln w="0">
            <a:noFill/>
          </a:ln>
        </p:spPr>
      </p:pic>
      <p:sp>
        <p:nvSpPr>
          <p:cNvPr id="100" name=""/>
          <p:cNvSpPr/>
          <p:nvPr/>
        </p:nvSpPr>
        <p:spPr>
          <a:xfrm>
            <a:off x="4104000" y="6336000"/>
            <a:ext cx="1295640" cy="2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rgbClr val="9cb4b8"/>
                </a:solidFill>
                <a:latin typeface="Ubuntu"/>
              </a:rPr>
              <a:t>Владелец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101" name=""/>
          <p:cNvSpPr/>
          <p:nvPr/>
        </p:nvSpPr>
        <p:spPr>
          <a:xfrm>
            <a:off x="8467200" y="986400"/>
            <a:ext cx="2591640" cy="5759640"/>
          </a:xfrm>
          <a:prstGeom prst="rect">
            <a:avLst/>
          </a:prstGeom>
          <a:solidFill>
            <a:srgbClr val="dce6e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02" name="" descr=""/>
          <p:cNvPicPr/>
          <p:nvPr/>
        </p:nvPicPr>
        <p:blipFill>
          <a:blip r:embed="rId4"/>
          <a:stretch/>
        </p:blipFill>
        <p:spPr>
          <a:xfrm>
            <a:off x="8424000" y="936000"/>
            <a:ext cx="2591640" cy="575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1">
          <a:gsLst>
            <a:gs pos="0">
              <a:srgbClr val="EDF3FA"/>
            </a:gs>
            <a:gs pos="55000">
              <a:srgbClr val="E4ECF7"/>
            </a:gs>
            <a:gs pos="100000">
              <a:srgbClr val="DCE7F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"/>
          <p:cNvSpPr/>
          <p:nvPr/>
        </p:nvSpPr>
        <p:spPr>
          <a:xfrm>
            <a:off x="792000" y="540000"/>
            <a:ext cx="9359640" cy="32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100" spc="165" strike="noStrike">
                <a:solidFill>
                  <a:srgbClr val="0f7c8a"/>
                </a:solidFill>
                <a:latin typeface="Ubuntu"/>
              </a:rPr>
              <a:t>СЧИТАЕМ ДЕНЬГИ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104" name=""/>
          <p:cNvSpPr/>
          <p:nvPr/>
        </p:nvSpPr>
        <p:spPr>
          <a:xfrm>
            <a:off x="792000" y="846000"/>
            <a:ext cx="10439640" cy="86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8000"/>
              </a:lnSpc>
              <a:buNone/>
            </a:pPr>
            <a:r>
              <a:rPr b="0" lang="en-US" sz="3100" spc="-1" strike="noStrike">
                <a:solidFill>
                  <a:srgbClr val="08252e"/>
                </a:solidFill>
                <a:latin typeface="Ubuntu Condensed"/>
              </a:rPr>
              <a:t>Пять мест, где бассейн может терять выручку и которые можно улучшить</a:t>
            </a:r>
            <a:endParaRPr b="0" lang="en-US" sz="3100" spc="-1" strike="noStrike">
              <a:latin typeface="Arial"/>
            </a:endParaRPr>
          </a:p>
        </p:txBody>
      </p:sp>
      <p:sp>
        <p:nvSpPr>
          <p:cNvPr id="105" name=""/>
          <p:cNvSpPr/>
          <p:nvPr/>
        </p:nvSpPr>
        <p:spPr>
          <a:xfrm>
            <a:off x="792000" y="174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6" name=""/>
          <p:cNvSpPr/>
          <p:nvPr/>
        </p:nvSpPr>
        <p:spPr>
          <a:xfrm>
            <a:off x="1015200" y="174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7" name=""/>
          <p:cNvSpPr/>
          <p:nvPr/>
        </p:nvSpPr>
        <p:spPr>
          <a:xfrm>
            <a:off x="1238400" y="174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8" name=""/>
          <p:cNvSpPr/>
          <p:nvPr/>
        </p:nvSpPr>
        <p:spPr>
          <a:xfrm>
            <a:off x="1461600" y="174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9" name=""/>
          <p:cNvSpPr/>
          <p:nvPr/>
        </p:nvSpPr>
        <p:spPr>
          <a:xfrm>
            <a:off x="1684800" y="174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0" name=""/>
          <p:cNvSpPr/>
          <p:nvPr/>
        </p:nvSpPr>
        <p:spPr>
          <a:xfrm>
            <a:off x="1908000" y="174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1" name=""/>
          <p:cNvSpPr/>
          <p:nvPr/>
        </p:nvSpPr>
        <p:spPr>
          <a:xfrm>
            <a:off x="2131200" y="174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2" name=""/>
          <p:cNvSpPr/>
          <p:nvPr/>
        </p:nvSpPr>
        <p:spPr>
          <a:xfrm>
            <a:off x="2354400" y="174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3" name=""/>
          <p:cNvSpPr/>
          <p:nvPr/>
        </p:nvSpPr>
        <p:spPr>
          <a:xfrm>
            <a:off x="2577600" y="174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4" name=""/>
          <p:cNvSpPr/>
          <p:nvPr/>
        </p:nvSpPr>
        <p:spPr>
          <a:xfrm>
            <a:off x="2800800" y="174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5" name=""/>
          <p:cNvSpPr/>
          <p:nvPr/>
        </p:nvSpPr>
        <p:spPr>
          <a:xfrm>
            <a:off x="792000" y="2304000"/>
            <a:ext cx="10583640" cy="701640"/>
          </a:xfrm>
          <a:prstGeom prst="roundRect">
            <a:avLst>
              <a:gd name="adj" fmla="val 16667"/>
            </a:avLst>
          </a:prstGeom>
          <a:solidFill>
            <a:srgbClr val="fbfcf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6" name=""/>
          <p:cNvSpPr/>
          <p:nvPr/>
        </p:nvSpPr>
        <p:spPr>
          <a:xfrm>
            <a:off x="1026000" y="2599200"/>
            <a:ext cx="107640" cy="1076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7" name=""/>
          <p:cNvSpPr/>
          <p:nvPr/>
        </p:nvSpPr>
        <p:spPr>
          <a:xfrm>
            <a:off x="1296000" y="2455200"/>
            <a:ext cx="3815640" cy="43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1" lang="en-US" sz="1500" spc="-1" strike="noStrike">
                <a:solidFill>
                  <a:srgbClr val="08252e"/>
                </a:solidFill>
                <a:latin typeface="Ubuntu"/>
              </a:rPr>
              <a:t>Забыл оплатить абонемент</a:t>
            </a:r>
            <a:endParaRPr b="0" lang="en-US" sz="1500" spc="-1" strike="noStrike">
              <a:latin typeface="Arial"/>
            </a:endParaRPr>
          </a:p>
        </p:txBody>
      </p:sp>
      <p:sp>
        <p:nvSpPr>
          <p:cNvPr id="118" name=""/>
          <p:cNvSpPr/>
          <p:nvPr/>
        </p:nvSpPr>
        <p:spPr>
          <a:xfrm>
            <a:off x="5256000" y="2466000"/>
            <a:ext cx="5831640" cy="43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25000"/>
              </a:lnSpc>
              <a:buNone/>
            </a:pPr>
            <a:r>
              <a:rPr b="0" lang="en-US" sz="1300" spc="-1" strike="noStrike">
                <a:solidFill>
                  <a:srgbClr val="4e6970"/>
                </a:solidFill>
                <a:latin typeface="Ubuntu"/>
              </a:rPr>
              <a:t>Клиент узнаёт об этом на бортике: занятие пропало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119" name=""/>
          <p:cNvSpPr/>
          <p:nvPr/>
        </p:nvSpPr>
        <p:spPr>
          <a:xfrm>
            <a:off x="792000" y="3103200"/>
            <a:ext cx="10583640" cy="701640"/>
          </a:xfrm>
          <a:prstGeom prst="roundRect">
            <a:avLst>
              <a:gd name="adj" fmla="val 16667"/>
            </a:avLst>
          </a:prstGeom>
          <a:solidFill>
            <a:srgbClr val="fbfcf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0" name=""/>
          <p:cNvSpPr/>
          <p:nvPr/>
        </p:nvSpPr>
        <p:spPr>
          <a:xfrm>
            <a:off x="1026000" y="3398400"/>
            <a:ext cx="107640" cy="1076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1" name=""/>
          <p:cNvSpPr/>
          <p:nvPr/>
        </p:nvSpPr>
        <p:spPr>
          <a:xfrm>
            <a:off x="1296000" y="3254400"/>
            <a:ext cx="3815640" cy="43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1" lang="en-US" sz="1500" spc="-1" strike="noStrike">
                <a:solidFill>
                  <a:srgbClr val="08252e"/>
                </a:solidFill>
                <a:latin typeface="Ubuntu"/>
              </a:rPr>
              <a:t>Справка просрочена</a:t>
            </a:r>
            <a:endParaRPr b="0" lang="en-US" sz="1500" spc="-1" strike="noStrike">
              <a:latin typeface="Arial"/>
            </a:endParaRPr>
          </a:p>
        </p:txBody>
      </p:sp>
      <p:sp>
        <p:nvSpPr>
          <p:cNvPr id="122" name=""/>
          <p:cNvSpPr/>
          <p:nvPr/>
        </p:nvSpPr>
        <p:spPr>
          <a:xfrm>
            <a:off x="5256000" y="3265200"/>
            <a:ext cx="5831640" cy="43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25000"/>
              </a:lnSpc>
              <a:buNone/>
            </a:pPr>
            <a:r>
              <a:rPr b="0" lang="en-US" sz="1300" spc="-1" strike="noStrike">
                <a:solidFill>
                  <a:srgbClr val="4e6970"/>
                </a:solidFill>
                <a:latin typeface="Ubuntu"/>
              </a:rPr>
              <a:t>Энтеробиоз обновляется раз в три месяца (СанПиН), нужно следить за обновлением справки каждым учеником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123" name=""/>
          <p:cNvSpPr/>
          <p:nvPr/>
        </p:nvSpPr>
        <p:spPr>
          <a:xfrm>
            <a:off x="792000" y="3902400"/>
            <a:ext cx="10583640" cy="701640"/>
          </a:xfrm>
          <a:prstGeom prst="roundRect">
            <a:avLst>
              <a:gd name="adj" fmla="val 16667"/>
            </a:avLst>
          </a:prstGeom>
          <a:solidFill>
            <a:srgbClr val="fbfcf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4" name=""/>
          <p:cNvSpPr/>
          <p:nvPr/>
        </p:nvSpPr>
        <p:spPr>
          <a:xfrm>
            <a:off x="1026000" y="4197600"/>
            <a:ext cx="107640" cy="1076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5" name=""/>
          <p:cNvSpPr/>
          <p:nvPr/>
        </p:nvSpPr>
        <p:spPr>
          <a:xfrm>
            <a:off x="1296000" y="4053600"/>
            <a:ext cx="3815640" cy="43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1" lang="en-US" sz="1500" spc="-1" strike="noStrike">
                <a:solidFill>
                  <a:srgbClr val="08252e"/>
                </a:solidFill>
                <a:latin typeface="Ubuntu"/>
              </a:rPr>
              <a:t>Восстановление пропущенных тренировок</a:t>
            </a:r>
            <a:endParaRPr b="0" lang="en-US" sz="1500" spc="-1" strike="noStrike">
              <a:latin typeface="Arial"/>
            </a:endParaRPr>
          </a:p>
        </p:txBody>
      </p:sp>
      <p:sp>
        <p:nvSpPr>
          <p:cNvPr id="126" name=""/>
          <p:cNvSpPr/>
          <p:nvPr/>
        </p:nvSpPr>
        <p:spPr>
          <a:xfrm>
            <a:off x="5256000" y="4064400"/>
            <a:ext cx="5831640" cy="43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25000"/>
              </a:lnSpc>
              <a:buNone/>
            </a:pPr>
            <a:r>
              <a:rPr b="0" lang="en-US" sz="1300" spc="-1" strike="noStrike">
                <a:solidFill>
                  <a:srgbClr val="4e6970"/>
                </a:solidFill>
                <a:latin typeface="Ubuntu"/>
              </a:rPr>
              <a:t>Вопрос решается с каждым индивидуально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127" name=""/>
          <p:cNvSpPr/>
          <p:nvPr/>
        </p:nvSpPr>
        <p:spPr>
          <a:xfrm>
            <a:off x="792000" y="4701600"/>
            <a:ext cx="10583640" cy="701640"/>
          </a:xfrm>
          <a:prstGeom prst="roundRect">
            <a:avLst>
              <a:gd name="adj" fmla="val 16667"/>
            </a:avLst>
          </a:prstGeom>
          <a:solidFill>
            <a:srgbClr val="fbfcf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8" name=""/>
          <p:cNvSpPr/>
          <p:nvPr/>
        </p:nvSpPr>
        <p:spPr>
          <a:xfrm>
            <a:off x="1026000" y="4996800"/>
            <a:ext cx="107640" cy="1076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9" name=""/>
          <p:cNvSpPr/>
          <p:nvPr/>
        </p:nvSpPr>
        <p:spPr>
          <a:xfrm>
            <a:off x="1296000" y="4852800"/>
            <a:ext cx="3815640" cy="43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1" lang="en-US" sz="1500" spc="-1" strike="noStrike">
                <a:solidFill>
                  <a:srgbClr val="08252e"/>
                </a:solidFill>
                <a:latin typeface="Ubuntu"/>
              </a:rPr>
              <a:t>Путаница в чатах</a:t>
            </a:r>
            <a:endParaRPr b="0" lang="en-US" sz="1500" spc="-1" strike="noStrike">
              <a:latin typeface="Arial"/>
            </a:endParaRPr>
          </a:p>
        </p:txBody>
      </p:sp>
      <p:sp>
        <p:nvSpPr>
          <p:cNvPr id="130" name=""/>
          <p:cNvSpPr/>
          <p:nvPr/>
        </p:nvSpPr>
        <p:spPr>
          <a:xfrm>
            <a:off x="5256000" y="4863600"/>
            <a:ext cx="5831640" cy="43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25000"/>
              </a:lnSpc>
              <a:buNone/>
            </a:pPr>
            <a:r>
              <a:rPr b="0" lang="en-US" sz="1300" spc="-1" strike="noStrike">
                <a:solidFill>
                  <a:srgbClr val="4e6970"/>
                </a:solidFill>
                <a:latin typeface="Ubuntu"/>
              </a:rPr>
              <a:t>Важные сообщения теряются в общем чате группы, риск пропуска клиентами тренировок по причине “перепутал”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131" name=""/>
          <p:cNvSpPr/>
          <p:nvPr/>
        </p:nvSpPr>
        <p:spPr>
          <a:xfrm>
            <a:off x="792000" y="5500800"/>
            <a:ext cx="10583640" cy="701640"/>
          </a:xfrm>
          <a:prstGeom prst="roundRect">
            <a:avLst>
              <a:gd name="adj" fmla="val 16667"/>
            </a:avLst>
          </a:prstGeom>
          <a:solidFill>
            <a:srgbClr val="fbfcf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2" name=""/>
          <p:cNvSpPr/>
          <p:nvPr/>
        </p:nvSpPr>
        <p:spPr>
          <a:xfrm>
            <a:off x="1026000" y="5796000"/>
            <a:ext cx="107640" cy="1076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3" name=""/>
          <p:cNvSpPr/>
          <p:nvPr/>
        </p:nvSpPr>
        <p:spPr>
          <a:xfrm>
            <a:off x="1296000" y="5652000"/>
            <a:ext cx="3815640" cy="43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1" lang="en-US" sz="1500" spc="-1" strike="noStrike">
                <a:solidFill>
                  <a:srgbClr val="08252e"/>
                </a:solidFill>
                <a:latin typeface="Ubuntu"/>
              </a:rPr>
              <a:t>Неизвестна ежедневная наполняемость групп</a:t>
            </a:r>
            <a:endParaRPr b="0" lang="en-US" sz="1500" spc="-1" strike="noStrike">
              <a:latin typeface="Arial"/>
            </a:endParaRPr>
          </a:p>
        </p:txBody>
      </p:sp>
      <p:sp>
        <p:nvSpPr>
          <p:cNvPr id="134" name=""/>
          <p:cNvSpPr/>
          <p:nvPr/>
        </p:nvSpPr>
        <p:spPr>
          <a:xfrm>
            <a:off x="5256000" y="5662800"/>
            <a:ext cx="5831640" cy="43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25000"/>
              </a:lnSpc>
              <a:buNone/>
            </a:pPr>
            <a:r>
              <a:rPr b="0" lang="en-US" sz="1300" spc="-1" strike="noStrike">
                <a:solidFill>
                  <a:srgbClr val="4e6970"/>
                </a:solidFill>
                <a:latin typeface="Ubuntu"/>
              </a:rPr>
              <a:t>Риск переполнения группы при восстановлении занятий, тренеру трудно следить</a:t>
            </a:r>
            <a:endParaRPr b="0" lang="en-US" sz="1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1">
          <a:gsLst>
            <a:gs pos="0">
              <a:srgbClr val="EDF3FA"/>
            </a:gs>
            <a:gs pos="55000">
              <a:srgbClr val="E4ECF7"/>
            </a:gs>
            <a:gs pos="100000">
              <a:srgbClr val="DCE7F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"/>
          <p:cNvSpPr/>
          <p:nvPr/>
        </p:nvSpPr>
        <p:spPr>
          <a:xfrm>
            <a:off x="792000" y="540000"/>
            <a:ext cx="9359640" cy="32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100" spc="165" strike="noStrike">
                <a:solidFill>
                  <a:srgbClr val="0f7c8a"/>
                </a:solidFill>
                <a:latin typeface="Ubuntu"/>
              </a:rPr>
              <a:t>ПРИЛОЖЕНИЕ КЛИЕНТА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136" name=""/>
          <p:cNvSpPr/>
          <p:nvPr/>
        </p:nvSpPr>
        <p:spPr>
          <a:xfrm>
            <a:off x="792000" y="846000"/>
            <a:ext cx="10439640" cy="86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8000"/>
              </a:lnSpc>
              <a:buNone/>
            </a:pPr>
            <a:r>
              <a:rPr b="0" lang="en-US" sz="3200" spc="-1" strike="noStrike">
                <a:solidFill>
                  <a:srgbClr val="08252e"/>
                </a:solidFill>
                <a:latin typeface="Ubuntu Condensed"/>
              </a:rPr>
              <a:t>Контроль, дисциплина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137" name=""/>
          <p:cNvSpPr/>
          <p:nvPr/>
        </p:nvSpPr>
        <p:spPr>
          <a:xfrm>
            <a:off x="792000" y="174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8" name=""/>
          <p:cNvSpPr/>
          <p:nvPr/>
        </p:nvSpPr>
        <p:spPr>
          <a:xfrm>
            <a:off x="1015200" y="174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9" name=""/>
          <p:cNvSpPr/>
          <p:nvPr/>
        </p:nvSpPr>
        <p:spPr>
          <a:xfrm>
            <a:off x="1238400" y="174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0" name=""/>
          <p:cNvSpPr/>
          <p:nvPr/>
        </p:nvSpPr>
        <p:spPr>
          <a:xfrm>
            <a:off x="1461600" y="174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1" name=""/>
          <p:cNvSpPr/>
          <p:nvPr/>
        </p:nvSpPr>
        <p:spPr>
          <a:xfrm>
            <a:off x="1684800" y="174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2" name=""/>
          <p:cNvSpPr/>
          <p:nvPr/>
        </p:nvSpPr>
        <p:spPr>
          <a:xfrm>
            <a:off x="1908000" y="174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3" name=""/>
          <p:cNvSpPr/>
          <p:nvPr/>
        </p:nvSpPr>
        <p:spPr>
          <a:xfrm>
            <a:off x="2131200" y="174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4" name=""/>
          <p:cNvSpPr/>
          <p:nvPr/>
        </p:nvSpPr>
        <p:spPr>
          <a:xfrm>
            <a:off x="2354400" y="174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5" name=""/>
          <p:cNvSpPr/>
          <p:nvPr/>
        </p:nvSpPr>
        <p:spPr>
          <a:xfrm>
            <a:off x="2577600" y="174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6" name=""/>
          <p:cNvSpPr/>
          <p:nvPr/>
        </p:nvSpPr>
        <p:spPr>
          <a:xfrm>
            <a:off x="2800800" y="174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7" name=""/>
          <p:cNvSpPr/>
          <p:nvPr/>
        </p:nvSpPr>
        <p:spPr>
          <a:xfrm>
            <a:off x="979200" y="2282400"/>
            <a:ext cx="2008440" cy="4463640"/>
          </a:xfrm>
          <a:prstGeom prst="rect">
            <a:avLst/>
          </a:prstGeom>
          <a:solidFill>
            <a:srgbClr val="dce6e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48" name="" descr=""/>
          <p:cNvPicPr/>
          <p:nvPr/>
        </p:nvPicPr>
        <p:blipFill>
          <a:blip r:embed="rId1"/>
          <a:stretch/>
        </p:blipFill>
        <p:spPr>
          <a:xfrm>
            <a:off x="936000" y="2232000"/>
            <a:ext cx="2008440" cy="4463640"/>
          </a:xfrm>
          <a:prstGeom prst="rect">
            <a:avLst/>
          </a:prstGeom>
          <a:ln w="0">
            <a:noFill/>
          </a:ln>
        </p:spPr>
      </p:pic>
      <p:sp>
        <p:nvSpPr>
          <p:cNvPr id="149" name=""/>
          <p:cNvSpPr/>
          <p:nvPr/>
        </p:nvSpPr>
        <p:spPr>
          <a:xfrm>
            <a:off x="4320000" y="2376000"/>
            <a:ext cx="7055640" cy="935640"/>
          </a:xfrm>
          <a:prstGeom prst="roundRect">
            <a:avLst>
              <a:gd name="adj" fmla="val 16667"/>
            </a:avLst>
          </a:prstGeom>
          <a:solidFill>
            <a:srgbClr val="fbfcf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0" name=""/>
          <p:cNvSpPr/>
          <p:nvPr/>
        </p:nvSpPr>
        <p:spPr>
          <a:xfrm>
            <a:off x="4590000" y="2599200"/>
            <a:ext cx="107640" cy="1076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1" name=""/>
          <p:cNvSpPr/>
          <p:nvPr/>
        </p:nvSpPr>
        <p:spPr>
          <a:xfrm>
            <a:off x="4860000" y="2502000"/>
            <a:ext cx="6227640" cy="2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600" spc="-1" strike="noStrike">
                <a:solidFill>
                  <a:srgbClr val="08252e"/>
                </a:solidFill>
                <a:latin typeface="Ubuntu Condensed"/>
              </a:rPr>
              <a:t>Конструктор посещений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152" name=""/>
          <p:cNvSpPr/>
          <p:nvPr/>
        </p:nvSpPr>
        <p:spPr>
          <a:xfrm>
            <a:off x="4860000" y="2790000"/>
            <a:ext cx="6227640" cy="46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26000"/>
              </a:lnSpc>
              <a:buNone/>
            </a:pPr>
            <a:r>
              <a:rPr b="0" lang="en-US" sz="1250" spc="-1" strike="noStrike">
                <a:solidFill>
                  <a:srgbClr val="4e6970"/>
                </a:solidFill>
                <a:latin typeface="Ubuntu"/>
              </a:rPr>
              <a:t>Вторник с одной группой, четверг с другой — в пределах абонемента. Занятость дорожки система считает сама.</a:t>
            </a:r>
            <a:endParaRPr b="0" lang="en-US" sz="1250" spc="-1" strike="noStrike">
              <a:latin typeface="Arial"/>
            </a:endParaRPr>
          </a:p>
        </p:txBody>
      </p:sp>
      <p:sp>
        <p:nvSpPr>
          <p:cNvPr id="153" name=""/>
          <p:cNvSpPr/>
          <p:nvPr/>
        </p:nvSpPr>
        <p:spPr>
          <a:xfrm>
            <a:off x="4320000" y="3420000"/>
            <a:ext cx="7055640" cy="935640"/>
          </a:xfrm>
          <a:prstGeom prst="roundRect">
            <a:avLst>
              <a:gd name="adj" fmla="val 16667"/>
            </a:avLst>
          </a:prstGeom>
          <a:solidFill>
            <a:srgbClr val="fbfcf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4" name=""/>
          <p:cNvSpPr/>
          <p:nvPr/>
        </p:nvSpPr>
        <p:spPr>
          <a:xfrm>
            <a:off x="4590000" y="3643200"/>
            <a:ext cx="107640" cy="1076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5" name=""/>
          <p:cNvSpPr/>
          <p:nvPr/>
        </p:nvSpPr>
        <p:spPr>
          <a:xfrm>
            <a:off x="4860000" y="3546000"/>
            <a:ext cx="6227640" cy="2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600" spc="-1" strike="noStrike">
                <a:solidFill>
                  <a:srgbClr val="08252e"/>
                </a:solidFill>
                <a:latin typeface="Ubuntu Condensed"/>
              </a:rPr>
              <a:t>Пропуск не сгорает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156" name=""/>
          <p:cNvSpPr/>
          <p:nvPr/>
        </p:nvSpPr>
        <p:spPr>
          <a:xfrm>
            <a:off x="4860000" y="3834000"/>
            <a:ext cx="6227640" cy="46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26000"/>
              </a:lnSpc>
              <a:buNone/>
            </a:pPr>
            <a:r>
              <a:rPr b="0" lang="en-US" sz="1250" spc="-1" strike="noStrike">
                <a:solidFill>
                  <a:srgbClr val="4e6970"/>
                </a:solidFill>
                <a:latin typeface="Ubuntu"/>
              </a:rPr>
              <a:t>Загрузил справку — занятия вернулись на баланс и записываются в свободные слоты других групп.</a:t>
            </a:r>
            <a:endParaRPr b="0" lang="en-US" sz="1250" spc="-1" strike="noStrike">
              <a:latin typeface="Arial"/>
            </a:endParaRPr>
          </a:p>
        </p:txBody>
      </p:sp>
      <p:sp>
        <p:nvSpPr>
          <p:cNvPr id="157" name=""/>
          <p:cNvSpPr/>
          <p:nvPr/>
        </p:nvSpPr>
        <p:spPr>
          <a:xfrm>
            <a:off x="4320000" y="4464000"/>
            <a:ext cx="7055640" cy="935640"/>
          </a:xfrm>
          <a:prstGeom prst="roundRect">
            <a:avLst>
              <a:gd name="adj" fmla="val 16667"/>
            </a:avLst>
          </a:prstGeom>
          <a:solidFill>
            <a:srgbClr val="fbfcf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8" name=""/>
          <p:cNvSpPr/>
          <p:nvPr/>
        </p:nvSpPr>
        <p:spPr>
          <a:xfrm>
            <a:off x="4590000" y="4687200"/>
            <a:ext cx="107640" cy="1076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9" name=""/>
          <p:cNvSpPr/>
          <p:nvPr/>
        </p:nvSpPr>
        <p:spPr>
          <a:xfrm>
            <a:off x="4860000" y="4590000"/>
            <a:ext cx="6227640" cy="2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600" spc="-1" strike="noStrike">
                <a:solidFill>
                  <a:srgbClr val="08252e"/>
                </a:solidFill>
                <a:latin typeface="Ubuntu Condensed"/>
              </a:rPr>
              <a:t>«Не придём» одним нажатием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160" name=""/>
          <p:cNvSpPr/>
          <p:nvPr/>
        </p:nvSpPr>
        <p:spPr>
          <a:xfrm>
            <a:off x="4860000" y="4878000"/>
            <a:ext cx="6227640" cy="46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26000"/>
              </a:lnSpc>
              <a:buNone/>
            </a:pPr>
            <a:r>
              <a:rPr b="0" lang="en-US" sz="1250" spc="-1" strike="noStrike">
                <a:solidFill>
                  <a:srgbClr val="4e6970"/>
                </a:solidFill>
                <a:latin typeface="Ubuntu"/>
              </a:rPr>
              <a:t>Тренер получает уведомление сразу, а занятие возвращается, если предупредили заранее и причина уважительная.</a:t>
            </a:r>
            <a:endParaRPr b="0" lang="en-US" sz="1250" spc="-1" strike="noStrike">
              <a:latin typeface="Arial"/>
            </a:endParaRPr>
          </a:p>
        </p:txBody>
      </p:sp>
      <p:sp>
        <p:nvSpPr>
          <p:cNvPr id="161" name=""/>
          <p:cNvSpPr/>
          <p:nvPr/>
        </p:nvSpPr>
        <p:spPr>
          <a:xfrm>
            <a:off x="4320000" y="5508000"/>
            <a:ext cx="7055640" cy="935640"/>
          </a:xfrm>
          <a:prstGeom prst="roundRect">
            <a:avLst>
              <a:gd name="adj" fmla="val 16667"/>
            </a:avLst>
          </a:prstGeom>
          <a:solidFill>
            <a:srgbClr val="fbfcf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2" name=""/>
          <p:cNvSpPr/>
          <p:nvPr/>
        </p:nvSpPr>
        <p:spPr>
          <a:xfrm>
            <a:off x="4590000" y="5731200"/>
            <a:ext cx="107640" cy="1076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3" name=""/>
          <p:cNvSpPr/>
          <p:nvPr/>
        </p:nvSpPr>
        <p:spPr>
          <a:xfrm>
            <a:off x="4860000" y="5634000"/>
            <a:ext cx="6227640" cy="2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600" spc="-1" strike="noStrike">
                <a:solidFill>
                  <a:srgbClr val="08252e"/>
                </a:solidFill>
                <a:latin typeface="Ubuntu Condensed"/>
              </a:rPr>
              <a:t>Видно всё про абонемент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164" name=""/>
          <p:cNvSpPr/>
          <p:nvPr/>
        </p:nvSpPr>
        <p:spPr>
          <a:xfrm>
            <a:off x="4860000" y="5922000"/>
            <a:ext cx="6227640" cy="46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26000"/>
              </a:lnSpc>
              <a:buNone/>
            </a:pPr>
            <a:r>
              <a:rPr b="0" lang="en-US" sz="1250" spc="-1" strike="noStrike">
                <a:solidFill>
                  <a:srgbClr val="4e6970"/>
                </a:solidFill>
                <a:latin typeface="Ubuntu"/>
              </a:rPr>
              <a:t>Сколько занятий осталось, до какого числа действует, когда истекает справка.</a:t>
            </a:r>
            <a:endParaRPr b="0" lang="en-US" sz="125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1">
          <a:gsLst>
            <a:gs pos="0">
              <a:srgbClr val="EDF3FA"/>
            </a:gs>
            <a:gs pos="55000">
              <a:srgbClr val="E4ECF7"/>
            </a:gs>
            <a:gs pos="100000">
              <a:srgbClr val="DCE7F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"/>
          <p:cNvSpPr/>
          <p:nvPr/>
        </p:nvSpPr>
        <p:spPr>
          <a:xfrm>
            <a:off x="792000" y="540000"/>
            <a:ext cx="9359640" cy="32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100" spc="165" strike="noStrike">
                <a:solidFill>
                  <a:srgbClr val="0f7c8a"/>
                </a:solidFill>
                <a:latin typeface="Ubuntu"/>
              </a:rPr>
              <a:t>ПРИЛОЖЕНИЕ ТРЕНЕРА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166" name=""/>
          <p:cNvSpPr/>
          <p:nvPr/>
        </p:nvSpPr>
        <p:spPr>
          <a:xfrm>
            <a:off x="792000" y="846000"/>
            <a:ext cx="10439640" cy="86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8000"/>
              </a:lnSpc>
              <a:buNone/>
            </a:pPr>
            <a:r>
              <a:rPr b="0" lang="en-US" sz="3200" spc="-1" strike="noStrike">
                <a:solidFill>
                  <a:srgbClr val="08252e"/>
                </a:solidFill>
                <a:latin typeface="Ubuntu Condensed"/>
              </a:rPr>
              <a:t>Знает состав групп до того, как вышел из дома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167" name=""/>
          <p:cNvSpPr/>
          <p:nvPr/>
        </p:nvSpPr>
        <p:spPr>
          <a:xfrm>
            <a:off x="792000" y="174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8" name=""/>
          <p:cNvSpPr/>
          <p:nvPr/>
        </p:nvSpPr>
        <p:spPr>
          <a:xfrm>
            <a:off x="1015200" y="174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9" name=""/>
          <p:cNvSpPr/>
          <p:nvPr/>
        </p:nvSpPr>
        <p:spPr>
          <a:xfrm>
            <a:off x="1238400" y="174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70" name=""/>
          <p:cNvSpPr/>
          <p:nvPr/>
        </p:nvSpPr>
        <p:spPr>
          <a:xfrm>
            <a:off x="1461600" y="174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71" name=""/>
          <p:cNvSpPr/>
          <p:nvPr/>
        </p:nvSpPr>
        <p:spPr>
          <a:xfrm>
            <a:off x="1684800" y="174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72" name=""/>
          <p:cNvSpPr/>
          <p:nvPr/>
        </p:nvSpPr>
        <p:spPr>
          <a:xfrm>
            <a:off x="1908000" y="174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73" name=""/>
          <p:cNvSpPr/>
          <p:nvPr/>
        </p:nvSpPr>
        <p:spPr>
          <a:xfrm>
            <a:off x="2131200" y="174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74" name=""/>
          <p:cNvSpPr/>
          <p:nvPr/>
        </p:nvSpPr>
        <p:spPr>
          <a:xfrm>
            <a:off x="2354400" y="174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75" name=""/>
          <p:cNvSpPr/>
          <p:nvPr/>
        </p:nvSpPr>
        <p:spPr>
          <a:xfrm>
            <a:off x="2577600" y="174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76" name=""/>
          <p:cNvSpPr/>
          <p:nvPr/>
        </p:nvSpPr>
        <p:spPr>
          <a:xfrm>
            <a:off x="2800800" y="174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77" name=""/>
          <p:cNvSpPr/>
          <p:nvPr/>
        </p:nvSpPr>
        <p:spPr>
          <a:xfrm>
            <a:off x="979200" y="2282400"/>
            <a:ext cx="2008440" cy="4463640"/>
          </a:xfrm>
          <a:prstGeom prst="rect">
            <a:avLst/>
          </a:prstGeom>
          <a:solidFill>
            <a:srgbClr val="dce6e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78" name="" descr=""/>
          <p:cNvPicPr/>
          <p:nvPr/>
        </p:nvPicPr>
        <p:blipFill>
          <a:blip r:embed="rId1"/>
          <a:stretch/>
        </p:blipFill>
        <p:spPr>
          <a:xfrm>
            <a:off x="936000" y="2232000"/>
            <a:ext cx="2008440" cy="4463640"/>
          </a:xfrm>
          <a:prstGeom prst="rect">
            <a:avLst/>
          </a:prstGeom>
          <a:ln w="0">
            <a:noFill/>
          </a:ln>
        </p:spPr>
      </p:pic>
      <p:sp>
        <p:nvSpPr>
          <p:cNvPr id="179" name=""/>
          <p:cNvSpPr/>
          <p:nvPr/>
        </p:nvSpPr>
        <p:spPr>
          <a:xfrm>
            <a:off x="4320000" y="2376000"/>
            <a:ext cx="7055640" cy="935640"/>
          </a:xfrm>
          <a:prstGeom prst="roundRect">
            <a:avLst>
              <a:gd name="adj" fmla="val 16667"/>
            </a:avLst>
          </a:prstGeom>
          <a:solidFill>
            <a:srgbClr val="fbfcf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80" name=""/>
          <p:cNvSpPr/>
          <p:nvPr/>
        </p:nvSpPr>
        <p:spPr>
          <a:xfrm>
            <a:off x="4590000" y="2599200"/>
            <a:ext cx="107640" cy="1076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81" name=""/>
          <p:cNvSpPr/>
          <p:nvPr/>
        </p:nvSpPr>
        <p:spPr>
          <a:xfrm>
            <a:off x="4860000" y="2502000"/>
            <a:ext cx="6227640" cy="2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600" spc="-1" strike="noStrike">
                <a:solidFill>
                  <a:srgbClr val="08252e"/>
                </a:solidFill>
                <a:latin typeface="Ubuntu Condensed"/>
              </a:rPr>
              <a:t>Состав на сегодня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182" name=""/>
          <p:cNvSpPr/>
          <p:nvPr/>
        </p:nvSpPr>
        <p:spPr>
          <a:xfrm>
            <a:off x="4860000" y="2790000"/>
            <a:ext cx="6227640" cy="46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26000"/>
              </a:lnSpc>
              <a:buNone/>
            </a:pPr>
            <a:r>
              <a:rPr b="0" lang="en-US" sz="1250" spc="-1" strike="noStrike">
                <a:solidFill>
                  <a:srgbClr val="4e6970"/>
                </a:solidFill>
                <a:latin typeface="Ubuntu"/>
              </a:rPr>
              <a:t>Постоянные, пришедшие по “конструктору” из других групп и разовые на восстановлении — одним списком.</a:t>
            </a:r>
            <a:endParaRPr b="0" lang="en-US" sz="1250" spc="-1" strike="noStrike">
              <a:latin typeface="Arial"/>
            </a:endParaRPr>
          </a:p>
        </p:txBody>
      </p:sp>
      <p:sp>
        <p:nvSpPr>
          <p:cNvPr id="183" name=""/>
          <p:cNvSpPr/>
          <p:nvPr/>
        </p:nvSpPr>
        <p:spPr>
          <a:xfrm>
            <a:off x="4320000" y="3420000"/>
            <a:ext cx="7055640" cy="935640"/>
          </a:xfrm>
          <a:prstGeom prst="roundRect">
            <a:avLst>
              <a:gd name="adj" fmla="val 16667"/>
            </a:avLst>
          </a:prstGeom>
          <a:solidFill>
            <a:srgbClr val="fbfcf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84" name=""/>
          <p:cNvSpPr/>
          <p:nvPr/>
        </p:nvSpPr>
        <p:spPr>
          <a:xfrm>
            <a:off x="4590000" y="3643200"/>
            <a:ext cx="107640" cy="1076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85" name=""/>
          <p:cNvSpPr/>
          <p:nvPr/>
        </p:nvSpPr>
        <p:spPr>
          <a:xfrm>
            <a:off x="4860000" y="3546000"/>
            <a:ext cx="6227640" cy="2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600" spc="-1" strike="noStrike">
                <a:solidFill>
                  <a:srgbClr val="08252e"/>
                </a:solidFill>
                <a:latin typeface="Ubuntu Condensed"/>
              </a:rPr>
              <a:t>Отметка в два касания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186" name=""/>
          <p:cNvSpPr/>
          <p:nvPr/>
        </p:nvSpPr>
        <p:spPr>
          <a:xfrm>
            <a:off x="4860000" y="3834000"/>
            <a:ext cx="6227640" cy="46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26000"/>
              </a:lnSpc>
              <a:buNone/>
            </a:pPr>
            <a:r>
              <a:rPr b="0" lang="en-US" sz="1250" spc="-1" strike="noStrike">
                <a:solidFill>
                  <a:srgbClr val="4e6970"/>
                </a:solidFill>
                <a:latin typeface="Ubuntu"/>
              </a:rPr>
              <a:t>Из неё считаются остаток абонемента, выручка и табель тренера. Ручного ввода нет нигде.</a:t>
            </a:r>
            <a:endParaRPr b="0" lang="en-US" sz="1250" spc="-1" strike="noStrike">
              <a:latin typeface="Arial"/>
            </a:endParaRPr>
          </a:p>
        </p:txBody>
      </p:sp>
      <p:sp>
        <p:nvSpPr>
          <p:cNvPr id="187" name=""/>
          <p:cNvSpPr/>
          <p:nvPr/>
        </p:nvSpPr>
        <p:spPr>
          <a:xfrm>
            <a:off x="4320000" y="4464000"/>
            <a:ext cx="7055640" cy="935640"/>
          </a:xfrm>
          <a:prstGeom prst="roundRect">
            <a:avLst>
              <a:gd name="adj" fmla="val 16667"/>
            </a:avLst>
          </a:prstGeom>
          <a:solidFill>
            <a:srgbClr val="fbfcf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88" name=""/>
          <p:cNvSpPr/>
          <p:nvPr/>
        </p:nvSpPr>
        <p:spPr>
          <a:xfrm>
            <a:off x="4590000" y="4687200"/>
            <a:ext cx="107640" cy="1076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89" name=""/>
          <p:cNvSpPr/>
          <p:nvPr/>
        </p:nvSpPr>
        <p:spPr>
          <a:xfrm>
            <a:off x="4860000" y="4590000"/>
            <a:ext cx="6227640" cy="2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600" spc="-1" strike="noStrike">
                <a:solidFill>
                  <a:srgbClr val="08252e"/>
                </a:solidFill>
                <a:latin typeface="Ubuntu Condensed"/>
              </a:rPr>
              <a:t>Видно, кого не ждать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190" name=""/>
          <p:cNvSpPr/>
          <p:nvPr/>
        </p:nvSpPr>
        <p:spPr>
          <a:xfrm>
            <a:off x="4860000" y="4878000"/>
            <a:ext cx="6227640" cy="46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26000"/>
              </a:lnSpc>
              <a:buNone/>
            </a:pPr>
            <a:r>
              <a:rPr b="0" lang="en-US" sz="1250" spc="-1" strike="noStrike">
                <a:solidFill>
                  <a:srgbClr val="4e6970"/>
                </a:solidFill>
                <a:latin typeface="Ubuntu"/>
              </a:rPr>
              <a:t>Кто предупредил о пропуске, кто опоздает — до начала занятия.</a:t>
            </a:r>
            <a:endParaRPr b="0" lang="en-US" sz="1250" spc="-1" strike="noStrike">
              <a:latin typeface="Arial"/>
            </a:endParaRPr>
          </a:p>
        </p:txBody>
      </p:sp>
      <p:sp>
        <p:nvSpPr>
          <p:cNvPr id="191" name=""/>
          <p:cNvSpPr/>
          <p:nvPr/>
        </p:nvSpPr>
        <p:spPr>
          <a:xfrm>
            <a:off x="4320000" y="5508000"/>
            <a:ext cx="7055640" cy="935640"/>
          </a:xfrm>
          <a:prstGeom prst="roundRect">
            <a:avLst>
              <a:gd name="adj" fmla="val 16667"/>
            </a:avLst>
          </a:prstGeom>
          <a:solidFill>
            <a:srgbClr val="fbfcf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92" name=""/>
          <p:cNvSpPr/>
          <p:nvPr/>
        </p:nvSpPr>
        <p:spPr>
          <a:xfrm>
            <a:off x="4590000" y="5731200"/>
            <a:ext cx="107640" cy="1076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93" name=""/>
          <p:cNvSpPr/>
          <p:nvPr/>
        </p:nvSpPr>
        <p:spPr>
          <a:xfrm>
            <a:off x="4860000" y="5634000"/>
            <a:ext cx="6227640" cy="2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600" spc="-1" strike="noStrike">
                <a:solidFill>
                  <a:srgbClr val="08252e"/>
                </a:solidFill>
                <a:latin typeface="Ubuntu Condensed"/>
              </a:rPr>
              <a:t>Комментарий родителю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194" name=""/>
          <p:cNvSpPr/>
          <p:nvPr/>
        </p:nvSpPr>
        <p:spPr>
          <a:xfrm>
            <a:off x="4860000" y="5922000"/>
            <a:ext cx="6227640" cy="46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26000"/>
              </a:lnSpc>
              <a:buNone/>
            </a:pPr>
            <a:r>
              <a:rPr b="0" lang="en-US" sz="1250" spc="-1" strike="noStrike">
                <a:solidFill>
                  <a:srgbClr val="4e6970"/>
                </a:solidFill>
                <a:latin typeface="Ubuntu"/>
              </a:rPr>
              <a:t>Как ребёнок работал и что принести в следующий раз — уходит уведомлением.</a:t>
            </a:r>
            <a:endParaRPr b="0" lang="en-US" sz="125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1">
          <a:gsLst>
            <a:gs pos="0">
              <a:srgbClr val="EDF3FA"/>
            </a:gs>
            <a:gs pos="55000">
              <a:srgbClr val="E4ECF7"/>
            </a:gs>
            <a:gs pos="100000">
              <a:srgbClr val="DCE7F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"/>
          <p:cNvSpPr/>
          <p:nvPr/>
        </p:nvSpPr>
        <p:spPr>
          <a:xfrm>
            <a:off x="792000" y="540000"/>
            <a:ext cx="9359640" cy="32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100" spc="165" strike="noStrike">
                <a:solidFill>
                  <a:srgbClr val="0f7c8a"/>
                </a:solidFill>
                <a:latin typeface="Ubuntu"/>
              </a:rPr>
              <a:t>РАБОЧИЙ КАБИНЕТ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196" name=""/>
          <p:cNvSpPr/>
          <p:nvPr/>
        </p:nvSpPr>
        <p:spPr>
          <a:xfrm>
            <a:off x="792000" y="846000"/>
            <a:ext cx="10439640" cy="86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8000"/>
              </a:lnSpc>
              <a:buNone/>
            </a:pPr>
            <a:r>
              <a:rPr b="0" lang="en-US" sz="3200" spc="-1" strike="noStrike">
                <a:solidFill>
                  <a:srgbClr val="08252e"/>
                </a:solidFill>
                <a:latin typeface="Ubuntu Condensed"/>
              </a:rPr>
              <a:t>Кабинет администратора: справки, оплаты, составы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197" name=""/>
          <p:cNvSpPr/>
          <p:nvPr/>
        </p:nvSpPr>
        <p:spPr>
          <a:xfrm>
            <a:off x="792000" y="174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98" name=""/>
          <p:cNvSpPr/>
          <p:nvPr/>
        </p:nvSpPr>
        <p:spPr>
          <a:xfrm>
            <a:off x="1015200" y="174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99" name=""/>
          <p:cNvSpPr/>
          <p:nvPr/>
        </p:nvSpPr>
        <p:spPr>
          <a:xfrm>
            <a:off x="1238400" y="174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0" name=""/>
          <p:cNvSpPr/>
          <p:nvPr/>
        </p:nvSpPr>
        <p:spPr>
          <a:xfrm>
            <a:off x="1461600" y="174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1" name=""/>
          <p:cNvSpPr/>
          <p:nvPr/>
        </p:nvSpPr>
        <p:spPr>
          <a:xfrm>
            <a:off x="1684800" y="174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2" name=""/>
          <p:cNvSpPr/>
          <p:nvPr/>
        </p:nvSpPr>
        <p:spPr>
          <a:xfrm>
            <a:off x="1908000" y="174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3" name=""/>
          <p:cNvSpPr/>
          <p:nvPr/>
        </p:nvSpPr>
        <p:spPr>
          <a:xfrm>
            <a:off x="2131200" y="174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4" name=""/>
          <p:cNvSpPr/>
          <p:nvPr/>
        </p:nvSpPr>
        <p:spPr>
          <a:xfrm>
            <a:off x="2354400" y="174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5" name=""/>
          <p:cNvSpPr/>
          <p:nvPr/>
        </p:nvSpPr>
        <p:spPr>
          <a:xfrm>
            <a:off x="2577600" y="174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6" name=""/>
          <p:cNvSpPr/>
          <p:nvPr/>
        </p:nvSpPr>
        <p:spPr>
          <a:xfrm>
            <a:off x="2800800" y="174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7" name=""/>
          <p:cNvSpPr/>
          <p:nvPr/>
        </p:nvSpPr>
        <p:spPr>
          <a:xfrm>
            <a:off x="835200" y="2354400"/>
            <a:ext cx="5798880" cy="3815640"/>
          </a:xfrm>
          <a:prstGeom prst="rect">
            <a:avLst/>
          </a:prstGeom>
          <a:solidFill>
            <a:srgbClr val="dce6e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208" name="" descr=""/>
          <p:cNvPicPr/>
          <p:nvPr/>
        </p:nvPicPr>
        <p:blipFill>
          <a:blip r:embed="rId1"/>
          <a:stretch/>
        </p:blipFill>
        <p:spPr>
          <a:xfrm>
            <a:off x="792000" y="2304000"/>
            <a:ext cx="5798880" cy="3815640"/>
          </a:xfrm>
          <a:prstGeom prst="rect">
            <a:avLst/>
          </a:prstGeom>
          <a:ln w="0">
            <a:noFill/>
          </a:ln>
        </p:spPr>
      </p:pic>
      <p:sp>
        <p:nvSpPr>
          <p:cNvPr id="209" name=""/>
          <p:cNvSpPr/>
          <p:nvPr/>
        </p:nvSpPr>
        <p:spPr>
          <a:xfrm>
            <a:off x="792000" y="6300000"/>
            <a:ext cx="10583640" cy="43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30000"/>
              </a:lnSpc>
              <a:buNone/>
            </a:pPr>
            <a:r>
              <a:rPr b="0" lang="en-US" sz="1300" spc="-1" strike="noStrike">
                <a:solidFill>
                  <a:srgbClr val="4e6970"/>
                </a:solidFill>
                <a:latin typeface="Ubuntu"/>
              </a:rPr>
              <a:t>Очередь справок с решением в один клик, продажа абонементов, списки на обзвон, выгрузка «кто не допущен к занятиям» </a:t>
            </a:r>
            <a:endParaRPr b="0" lang="en-US" sz="1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1">
          <a:gsLst>
            <a:gs pos="0">
              <a:srgbClr val="EDF3FA"/>
            </a:gs>
            <a:gs pos="55000">
              <a:srgbClr val="E4ECF7"/>
            </a:gs>
            <a:gs pos="100000">
              <a:srgbClr val="DCE7F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"/>
          <p:cNvSpPr/>
          <p:nvPr/>
        </p:nvSpPr>
        <p:spPr>
          <a:xfrm>
            <a:off x="792000" y="540000"/>
            <a:ext cx="9359640" cy="32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100" spc="165" strike="noStrike">
                <a:solidFill>
                  <a:srgbClr val="0f7c8a"/>
                </a:solidFill>
                <a:latin typeface="Ubuntu"/>
              </a:rPr>
              <a:t>КАБИНЕТ ВЛАДЕЛЬЦА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211" name=""/>
          <p:cNvSpPr/>
          <p:nvPr/>
        </p:nvSpPr>
        <p:spPr>
          <a:xfrm>
            <a:off x="792000" y="846000"/>
            <a:ext cx="10439640" cy="86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8000"/>
              </a:lnSpc>
              <a:buNone/>
            </a:pPr>
            <a:r>
              <a:rPr b="0" lang="en-US" sz="3200" spc="-1" strike="noStrike">
                <a:solidFill>
                  <a:srgbClr val="08252e"/>
                </a:solidFill>
                <a:latin typeface="Ubuntu Condensed"/>
              </a:rPr>
              <a:t>Деньги, загрузка и люди — на одном экране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212" name=""/>
          <p:cNvSpPr/>
          <p:nvPr/>
        </p:nvSpPr>
        <p:spPr>
          <a:xfrm>
            <a:off x="792000" y="174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3" name=""/>
          <p:cNvSpPr/>
          <p:nvPr/>
        </p:nvSpPr>
        <p:spPr>
          <a:xfrm>
            <a:off x="1015200" y="174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4" name=""/>
          <p:cNvSpPr/>
          <p:nvPr/>
        </p:nvSpPr>
        <p:spPr>
          <a:xfrm>
            <a:off x="1238400" y="174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5" name=""/>
          <p:cNvSpPr/>
          <p:nvPr/>
        </p:nvSpPr>
        <p:spPr>
          <a:xfrm>
            <a:off x="1461600" y="174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6" name=""/>
          <p:cNvSpPr/>
          <p:nvPr/>
        </p:nvSpPr>
        <p:spPr>
          <a:xfrm>
            <a:off x="1684800" y="174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7" name=""/>
          <p:cNvSpPr/>
          <p:nvPr/>
        </p:nvSpPr>
        <p:spPr>
          <a:xfrm>
            <a:off x="1908000" y="174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8" name=""/>
          <p:cNvSpPr/>
          <p:nvPr/>
        </p:nvSpPr>
        <p:spPr>
          <a:xfrm>
            <a:off x="2131200" y="174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9" name=""/>
          <p:cNvSpPr/>
          <p:nvPr/>
        </p:nvSpPr>
        <p:spPr>
          <a:xfrm>
            <a:off x="2354400" y="174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0" name=""/>
          <p:cNvSpPr/>
          <p:nvPr/>
        </p:nvSpPr>
        <p:spPr>
          <a:xfrm>
            <a:off x="2577600" y="174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1" name=""/>
          <p:cNvSpPr/>
          <p:nvPr/>
        </p:nvSpPr>
        <p:spPr>
          <a:xfrm>
            <a:off x="2800800" y="174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2" name=""/>
          <p:cNvSpPr/>
          <p:nvPr/>
        </p:nvSpPr>
        <p:spPr>
          <a:xfrm>
            <a:off x="835200" y="2318400"/>
            <a:ext cx="4486680" cy="4103640"/>
          </a:xfrm>
          <a:prstGeom prst="rect">
            <a:avLst/>
          </a:prstGeom>
          <a:solidFill>
            <a:srgbClr val="dce6e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223" name="" descr=""/>
          <p:cNvPicPr/>
          <p:nvPr/>
        </p:nvPicPr>
        <p:blipFill>
          <a:blip r:embed="rId1"/>
          <a:stretch/>
        </p:blipFill>
        <p:spPr>
          <a:xfrm>
            <a:off x="792000" y="2268000"/>
            <a:ext cx="4486680" cy="4103640"/>
          </a:xfrm>
          <a:prstGeom prst="rect">
            <a:avLst/>
          </a:prstGeom>
          <a:ln w="0">
            <a:noFill/>
          </a:ln>
        </p:spPr>
      </p:pic>
      <p:sp>
        <p:nvSpPr>
          <p:cNvPr id="224" name=""/>
          <p:cNvSpPr/>
          <p:nvPr/>
        </p:nvSpPr>
        <p:spPr>
          <a:xfrm>
            <a:off x="9072000" y="2340000"/>
            <a:ext cx="2303640" cy="2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600" spc="-1" strike="noStrike">
                <a:solidFill>
                  <a:srgbClr val="08252e"/>
                </a:solidFill>
                <a:latin typeface="Ubuntu Condensed"/>
              </a:rPr>
              <a:t>Выручка и прибыль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225" name=""/>
          <p:cNvSpPr/>
          <p:nvPr/>
        </p:nvSpPr>
        <p:spPr>
          <a:xfrm>
            <a:off x="9072000" y="2646000"/>
            <a:ext cx="2303640" cy="71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28000"/>
              </a:lnSpc>
              <a:buNone/>
            </a:pPr>
            <a:r>
              <a:rPr b="0" lang="en-US" sz="1200" spc="-1" strike="noStrike">
                <a:solidFill>
                  <a:srgbClr val="4e6970"/>
                </a:solidFill>
                <a:latin typeface="Ubuntu"/>
              </a:rPr>
              <a:t>Доход, расход по категориям и рентабельность за период.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226" name=""/>
          <p:cNvSpPr/>
          <p:nvPr/>
        </p:nvSpPr>
        <p:spPr>
          <a:xfrm>
            <a:off x="9072000" y="3564000"/>
            <a:ext cx="2303640" cy="2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600" spc="-1" strike="noStrike">
                <a:solidFill>
                  <a:srgbClr val="08252e"/>
                </a:solidFill>
                <a:latin typeface="Ubuntu Condensed"/>
              </a:rPr>
              <a:t>LTV клиента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227" name=""/>
          <p:cNvSpPr/>
          <p:nvPr/>
        </p:nvSpPr>
        <p:spPr>
          <a:xfrm>
            <a:off x="9072000" y="3870000"/>
            <a:ext cx="2303640" cy="71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28000"/>
              </a:lnSpc>
              <a:buNone/>
            </a:pPr>
            <a:r>
              <a:rPr b="0" lang="en-US" sz="1200" spc="-1" strike="noStrike">
                <a:solidFill>
                  <a:srgbClr val="4e6970"/>
                </a:solidFill>
                <a:latin typeface="Ubuntu"/>
              </a:rPr>
              <a:t>Сколько человек принёс за всё время и в среднем в месяц.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228" name=""/>
          <p:cNvSpPr/>
          <p:nvPr/>
        </p:nvSpPr>
        <p:spPr>
          <a:xfrm>
            <a:off x="9072000" y="4788000"/>
            <a:ext cx="2303640" cy="2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600" spc="-1" strike="noStrike">
                <a:solidFill>
                  <a:srgbClr val="08252e"/>
                </a:solidFill>
                <a:latin typeface="Ubuntu Condensed"/>
              </a:rPr>
              <a:t>Отток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229" name=""/>
          <p:cNvSpPr/>
          <p:nvPr/>
        </p:nvSpPr>
        <p:spPr>
          <a:xfrm>
            <a:off x="9072000" y="5094000"/>
            <a:ext cx="2303640" cy="71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28000"/>
              </a:lnSpc>
              <a:buNone/>
            </a:pPr>
            <a:r>
              <a:rPr b="0" lang="en-US" sz="1200" spc="-1" strike="noStrike">
                <a:solidFill>
                  <a:srgbClr val="4e6970"/>
                </a:solidFill>
                <a:latin typeface="Ubuntu"/>
              </a:rPr>
              <a:t>Кто перестал ходить — список на звонок, пока клиент не ушёл.</a:t>
            </a:r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1">
          <a:gsLst>
            <a:gs pos="0">
              <a:srgbClr val="EDF3FA"/>
            </a:gs>
            <a:gs pos="55000">
              <a:srgbClr val="E4ECF7"/>
            </a:gs>
            <a:gs pos="100000">
              <a:srgbClr val="DCE7F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"/>
          <p:cNvSpPr/>
          <p:nvPr/>
        </p:nvSpPr>
        <p:spPr>
          <a:xfrm>
            <a:off x="792000" y="540000"/>
            <a:ext cx="9359640" cy="32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100" spc="165" strike="noStrike">
                <a:solidFill>
                  <a:srgbClr val="0f7c8a"/>
                </a:solidFill>
                <a:latin typeface="Ubuntu"/>
              </a:rPr>
              <a:t>ЗАГРУЗКА ЧАШИ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231" name=""/>
          <p:cNvSpPr/>
          <p:nvPr/>
        </p:nvSpPr>
        <p:spPr>
          <a:xfrm>
            <a:off x="792000" y="846000"/>
            <a:ext cx="10439640" cy="86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8000"/>
              </a:lnSpc>
              <a:buNone/>
            </a:pPr>
            <a:r>
              <a:rPr b="0" lang="en-US" sz="3200" spc="-1" strike="noStrike">
                <a:solidFill>
                  <a:srgbClr val="08252e"/>
                </a:solidFill>
                <a:latin typeface="Ubuntu Condensed"/>
              </a:rPr>
              <a:t>Видно, какая дорожка простаивает прямо сейчас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232" name=""/>
          <p:cNvSpPr/>
          <p:nvPr/>
        </p:nvSpPr>
        <p:spPr>
          <a:xfrm>
            <a:off x="792000" y="174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33" name=""/>
          <p:cNvSpPr/>
          <p:nvPr/>
        </p:nvSpPr>
        <p:spPr>
          <a:xfrm>
            <a:off x="1015200" y="174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34" name=""/>
          <p:cNvSpPr/>
          <p:nvPr/>
        </p:nvSpPr>
        <p:spPr>
          <a:xfrm>
            <a:off x="1238400" y="174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35" name=""/>
          <p:cNvSpPr/>
          <p:nvPr/>
        </p:nvSpPr>
        <p:spPr>
          <a:xfrm>
            <a:off x="1461600" y="174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36" name=""/>
          <p:cNvSpPr/>
          <p:nvPr/>
        </p:nvSpPr>
        <p:spPr>
          <a:xfrm>
            <a:off x="1684800" y="174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37" name=""/>
          <p:cNvSpPr/>
          <p:nvPr/>
        </p:nvSpPr>
        <p:spPr>
          <a:xfrm>
            <a:off x="1908000" y="174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38" name=""/>
          <p:cNvSpPr/>
          <p:nvPr/>
        </p:nvSpPr>
        <p:spPr>
          <a:xfrm>
            <a:off x="2131200" y="174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39" name=""/>
          <p:cNvSpPr/>
          <p:nvPr/>
        </p:nvSpPr>
        <p:spPr>
          <a:xfrm>
            <a:off x="2354400" y="174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40" name=""/>
          <p:cNvSpPr/>
          <p:nvPr/>
        </p:nvSpPr>
        <p:spPr>
          <a:xfrm>
            <a:off x="2577600" y="174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41" name=""/>
          <p:cNvSpPr/>
          <p:nvPr/>
        </p:nvSpPr>
        <p:spPr>
          <a:xfrm>
            <a:off x="2800800" y="174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42" name=""/>
          <p:cNvSpPr/>
          <p:nvPr/>
        </p:nvSpPr>
        <p:spPr>
          <a:xfrm>
            <a:off x="835200" y="2318400"/>
            <a:ext cx="7725600" cy="3455640"/>
          </a:xfrm>
          <a:prstGeom prst="rect">
            <a:avLst/>
          </a:prstGeom>
          <a:solidFill>
            <a:srgbClr val="dce6e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243" name="" descr=""/>
          <p:cNvPicPr/>
          <p:nvPr/>
        </p:nvPicPr>
        <p:blipFill>
          <a:blip r:embed="rId1"/>
          <a:stretch/>
        </p:blipFill>
        <p:spPr>
          <a:xfrm>
            <a:off x="792000" y="2268000"/>
            <a:ext cx="7725600" cy="3455640"/>
          </a:xfrm>
          <a:prstGeom prst="rect">
            <a:avLst/>
          </a:prstGeom>
          <a:ln w="0">
            <a:noFill/>
          </a:ln>
        </p:spPr>
      </p:pic>
      <p:sp>
        <p:nvSpPr>
          <p:cNvPr id="244" name=""/>
          <p:cNvSpPr/>
          <p:nvPr/>
        </p:nvSpPr>
        <p:spPr>
          <a:xfrm>
            <a:off x="792000" y="5940000"/>
            <a:ext cx="10583640" cy="71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32000"/>
              </a:lnSpc>
              <a:buNone/>
            </a:pPr>
            <a:r>
              <a:rPr b="0" lang="en-US" sz="1350" spc="-1" strike="noStrike">
                <a:solidFill>
                  <a:srgbClr val="4e6970"/>
                </a:solidFill>
                <a:latin typeface="Ubuntu"/>
              </a:rPr>
              <a:t>Вид бассейна сверху обновляется каждую минуту. </a:t>
            </a:r>
            <a:r>
              <a:rPr b="1" lang="en-US" sz="1350" spc="-1" strike="noStrike">
                <a:solidFill>
                  <a:srgbClr val="0c2f39"/>
                </a:solidFill>
                <a:latin typeface="Ubuntu"/>
              </a:rPr>
              <a:t>Зелёная дорожка — заполнена, оранжевая простаивает, красная перегружена.</a:t>
            </a:r>
            <a:r>
              <a:rPr b="0" lang="en-US" sz="1350" spc="-1" strike="noStrike">
                <a:solidFill>
                  <a:srgbClr val="4e6970"/>
                </a:solidFill>
                <a:latin typeface="Ubuntu"/>
              </a:rPr>
              <a:t> Пустой слот — это не статистика, а деньги: его можно продать разовым посещением или сдать в аренду.</a:t>
            </a:r>
            <a:endParaRPr b="0" lang="en-US" sz="135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1">
          <a:gsLst>
            <a:gs pos="0">
              <a:srgbClr val="EDF3FA"/>
            </a:gs>
            <a:gs pos="55000">
              <a:srgbClr val="E4ECF7"/>
            </a:gs>
            <a:gs pos="100000">
              <a:srgbClr val="DCE7F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"/>
          <p:cNvSpPr/>
          <p:nvPr/>
        </p:nvSpPr>
        <p:spPr>
          <a:xfrm>
            <a:off x="792000" y="540000"/>
            <a:ext cx="9359640" cy="32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100" spc="165" strike="noStrike">
                <a:solidFill>
                  <a:srgbClr val="0f7c8a"/>
                </a:solidFill>
                <a:latin typeface="Ubuntu"/>
              </a:rPr>
              <a:t>ФИНАНСЫ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246" name=""/>
          <p:cNvSpPr/>
          <p:nvPr/>
        </p:nvSpPr>
        <p:spPr>
          <a:xfrm>
            <a:off x="792000" y="846000"/>
            <a:ext cx="10439640" cy="86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8000"/>
              </a:lnSpc>
              <a:buNone/>
            </a:pPr>
            <a:r>
              <a:rPr b="0" lang="en-US" sz="3200" spc="-1" strike="noStrike">
                <a:solidFill>
                  <a:srgbClr val="08252e"/>
                </a:solidFill>
                <a:latin typeface="Ubuntu Condensed"/>
              </a:rPr>
              <a:t>Пример расчета экономических показателей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247" name=""/>
          <p:cNvSpPr/>
          <p:nvPr/>
        </p:nvSpPr>
        <p:spPr>
          <a:xfrm>
            <a:off x="792000" y="174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48" name=""/>
          <p:cNvSpPr/>
          <p:nvPr/>
        </p:nvSpPr>
        <p:spPr>
          <a:xfrm>
            <a:off x="1015200" y="174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49" name=""/>
          <p:cNvSpPr/>
          <p:nvPr/>
        </p:nvSpPr>
        <p:spPr>
          <a:xfrm>
            <a:off x="1238400" y="174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50" name=""/>
          <p:cNvSpPr/>
          <p:nvPr/>
        </p:nvSpPr>
        <p:spPr>
          <a:xfrm>
            <a:off x="1461600" y="174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51" name=""/>
          <p:cNvSpPr/>
          <p:nvPr/>
        </p:nvSpPr>
        <p:spPr>
          <a:xfrm>
            <a:off x="1684800" y="174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52" name=""/>
          <p:cNvSpPr/>
          <p:nvPr/>
        </p:nvSpPr>
        <p:spPr>
          <a:xfrm>
            <a:off x="1908000" y="174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53" name=""/>
          <p:cNvSpPr/>
          <p:nvPr/>
        </p:nvSpPr>
        <p:spPr>
          <a:xfrm>
            <a:off x="2131200" y="174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54" name=""/>
          <p:cNvSpPr/>
          <p:nvPr/>
        </p:nvSpPr>
        <p:spPr>
          <a:xfrm>
            <a:off x="2354400" y="174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55" name=""/>
          <p:cNvSpPr/>
          <p:nvPr/>
        </p:nvSpPr>
        <p:spPr>
          <a:xfrm>
            <a:off x="2577600" y="174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56" name=""/>
          <p:cNvSpPr/>
          <p:nvPr/>
        </p:nvSpPr>
        <p:spPr>
          <a:xfrm>
            <a:off x="2800800" y="174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57" name=""/>
          <p:cNvSpPr/>
          <p:nvPr/>
        </p:nvSpPr>
        <p:spPr>
          <a:xfrm>
            <a:off x="835200" y="2318400"/>
            <a:ext cx="4252320" cy="4175640"/>
          </a:xfrm>
          <a:prstGeom prst="rect">
            <a:avLst/>
          </a:prstGeom>
          <a:solidFill>
            <a:srgbClr val="dce6e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258" name="" descr=""/>
          <p:cNvPicPr/>
          <p:nvPr/>
        </p:nvPicPr>
        <p:blipFill>
          <a:blip r:embed="rId1"/>
          <a:stretch/>
        </p:blipFill>
        <p:spPr>
          <a:xfrm>
            <a:off x="792000" y="2268000"/>
            <a:ext cx="4252320" cy="4175640"/>
          </a:xfrm>
          <a:prstGeom prst="rect">
            <a:avLst/>
          </a:prstGeom>
          <a:ln w="0">
            <a:noFill/>
          </a:ln>
        </p:spPr>
      </p:pic>
      <p:sp>
        <p:nvSpPr>
          <p:cNvPr id="259" name=""/>
          <p:cNvSpPr/>
          <p:nvPr/>
        </p:nvSpPr>
        <p:spPr>
          <a:xfrm>
            <a:off x="8568000" y="2340000"/>
            <a:ext cx="2807640" cy="2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600" spc="-1" strike="noStrike">
                <a:solidFill>
                  <a:srgbClr val="08252e"/>
                </a:solidFill>
                <a:latin typeface="Ubuntu Condensed"/>
              </a:rPr>
              <a:t>Расходы по категориям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260" name=""/>
          <p:cNvSpPr/>
          <p:nvPr/>
        </p:nvSpPr>
        <p:spPr>
          <a:xfrm>
            <a:off x="8568000" y="2646000"/>
            <a:ext cx="2807640" cy="79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28000"/>
              </a:lnSpc>
              <a:buNone/>
            </a:pPr>
            <a:r>
              <a:rPr b="0" lang="en-US" sz="1200" spc="-1" strike="noStrike">
                <a:solidFill>
                  <a:srgbClr val="4e6970"/>
                </a:solidFill>
                <a:latin typeface="Ubuntu"/>
              </a:rPr>
              <a:t>Аренда, зарплата, химия — с долей каждой статьи.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261" name=""/>
          <p:cNvSpPr/>
          <p:nvPr/>
        </p:nvSpPr>
        <p:spPr>
          <a:xfrm>
            <a:off x="8568000" y="3600000"/>
            <a:ext cx="2807640" cy="2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600" spc="-1" strike="noStrike">
                <a:solidFill>
                  <a:srgbClr val="08252e"/>
                </a:solidFill>
                <a:latin typeface="Ubuntu Condensed"/>
              </a:rPr>
              <a:t>Рентабельность по тренерам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262" name=""/>
          <p:cNvSpPr/>
          <p:nvPr/>
        </p:nvSpPr>
        <p:spPr>
          <a:xfrm>
            <a:off x="8568000" y="3906000"/>
            <a:ext cx="2807640" cy="79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28000"/>
              </a:lnSpc>
              <a:buNone/>
            </a:pPr>
            <a:r>
              <a:rPr b="0" lang="en-US" sz="1200" spc="-1" strike="noStrike">
                <a:solidFill>
                  <a:srgbClr val="4e6970"/>
                </a:solidFill>
                <a:latin typeface="Ubuntu"/>
              </a:rPr>
              <a:t>Доход от занятий против ставки: видно, кто окупается.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263" name=""/>
          <p:cNvSpPr/>
          <p:nvPr/>
        </p:nvSpPr>
        <p:spPr>
          <a:xfrm>
            <a:off x="8568000" y="4860000"/>
            <a:ext cx="2807640" cy="2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600" spc="-1" strike="noStrike">
                <a:solidFill>
                  <a:srgbClr val="08252e"/>
                </a:solidFill>
                <a:latin typeface="Ubuntu Condensed"/>
              </a:rPr>
              <a:t>Динамика за год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264" name=""/>
          <p:cNvSpPr/>
          <p:nvPr/>
        </p:nvSpPr>
        <p:spPr>
          <a:xfrm>
            <a:off x="8568000" y="5166000"/>
            <a:ext cx="2807640" cy="79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28000"/>
              </a:lnSpc>
              <a:buNone/>
            </a:pPr>
            <a:r>
              <a:rPr b="0" lang="en-US" sz="1200" spc="-1" strike="noStrike">
                <a:solidFill>
                  <a:srgbClr val="4e6970"/>
                </a:solidFill>
                <a:latin typeface="Ubuntu"/>
              </a:rPr>
              <a:t>Сезонность видна сразу — сравнение месяца с месяцем без неё врёт.</a:t>
            </a:r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1">
          <a:gsLst>
            <a:gs pos="0">
              <a:srgbClr val="EDF3FA"/>
            </a:gs>
            <a:gs pos="55000">
              <a:srgbClr val="E4ECF7"/>
            </a:gs>
            <a:gs pos="100000">
              <a:srgbClr val="DCE7F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"/>
          <p:cNvSpPr/>
          <p:nvPr/>
        </p:nvSpPr>
        <p:spPr>
          <a:xfrm>
            <a:off x="792000" y="540000"/>
            <a:ext cx="9359640" cy="32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100" spc="165" strike="noStrike">
                <a:solidFill>
                  <a:srgbClr val="0f7c8a"/>
                </a:solidFill>
                <a:latin typeface="Ubuntu"/>
              </a:rPr>
              <a:t>ПЕРСОНАЛ И КАЧЕСТВО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266" name=""/>
          <p:cNvSpPr/>
          <p:nvPr/>
        </p:nvSpPr>
        <p:spPr>
          <a:xfrm>
            <a:off x="792000" y="846000"/>
            <a:ext cx="10439640" cy="86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8000"/>
              </a:lnSpc>
              <a:buNone/>
            </a:pPr>
            <a:r>
              <a:rPr b="0" lang="en-US" sz="3200" spc="-1" strike="noStrike">
                <a:solidFill>
                  <a:srgbClr val="08252e"/>
                </a:solidFill>
                <a:latin typeface="Ubuntu Condensed"/>
              </a:rPr>
              <a:t>Кто на смене и что о нём говорят клиенты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267" name=""/>
          <p:cNvSpPr/>
          <p:nvPr/>
        </p:nvSpPr>
        <p:spPr>
          <a:xfrm>
            <a:off x="792000" y="174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68" name=""/>
          <p:cNvSpPr/>
          <p:nvPr/>
        </p:nvSpPr>
        <p:spPr>
          <a:xfrm>
            <a:off x="1015200" y="174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69" name=""/>
          <p:cNvSpPr/>
          <p:nvPr/>
        </p:nvSpPr>
        <p:spPr>
          <a:xfrm>
            <a:off x="1238400" y="174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0" name=""/>
          <p:cNvSpPr/>
          <p:nvPr/>
        </p:nvSpPr>
        <p:spPr>
          <a:xfrm>
            <a:off x="1461600" y="174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1" name=""/>
          <p:cNvSpPr/>
          <p:nvPr/>
        </p:nvSpPr>
        <p:spPr>
          <a:xfrm>
            <a:off x="1684800" y="174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2" name=""/>
          <p:cNvSpPr/>
          <p:nvPr/>
        </p:nvSpPr>
        <p:spPr>
          <a:xfrm>
            <a:off x="1908000" y="174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3" name=""/>
          <p:cNvSpPr/>
          <p:nvPr/>
        </p:nvSpPr>
        <p:spPr>
          <a:xfrm>
            <a:off x="2131200" y="174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4" name=""/>
          <p:cNvSpPr/>
          <p:nvPr/>
        </p:nvSpPr>
        <p:spPr>
          <a:xfrm>
            <a:off x="2354400" y="174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5" name=""/>
          <p:cNvSpPr/>
          <p:nvPr/>
        </p:nvSpPr>
        <p:spPr>
          <a:xfrm>
            <a:off x="2577600" y="174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6" name=""/>
          <p:cNvSpPr/>
          <p:nvPr/>
        </p:nvSpPr>
        <p:spPr>
          <a:xfrm>
            <a:off x="2800800" y="174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7" name=""/>
          <p:cNvSpPr/>
          <p:nvPr/>
        </p:nvSpPr>
        <p:spPr>
          <a:xfrm>
            <a:off x="835200" y="2354400"/>
            <a:ext cx="5183640" cy="1748520"/>
          </a:xfrm>
          <a:prstGeom prst="rect">
            <a:avLst/>
          </a:prstGeom>
          <a:solidFill>
            <a:srgbClr val="dce6e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278" name="" descr=""/>
          <p:cNvPicPr/>
          <p:nvPr/>
        </p:nvPicPr>
        <p:blipFill>
          <a:blip r:embed="rId1"/>
          <a:stretch/>
        </p:blipFill>
        <p:spPr>
          <a:xfrm>
            <a:off x="792000" y="2304000"/>
            <a:ext cx="5183640" cy="1748520"/>
          </a:xfrm>
          <a:prstGeom prst="rect">
            <a:avLst/>
          </a:prstGeom>
          <a:ln w="0">
            <a:noFill/>
          </a:ln>
        </p:spPr>
      </p:pic>
      <p:sp>
        <p:nvSpPr>
          <p:cNvPr id="279" name=""/>
          <p:cNvSpPr/>
          <p:nvPr/>
        </p:nvSpPr>
        <p:spPr>
          <a:xfrm>
            <a:off x="759960" y="4165560"/>
            <a:ext cx="5183640" cy="86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30000"/>
              </a:lnSpc>
              <a:buNone/>
            </a:pPr>
            <a:r>
              <a:rPr b="0" lang="en-US" sz="1250" spc="-1" strike="noStrike">
                <a:solidFill>
                  <a:srgbClr val="4e6970"/>
                </a:solidFill>
                <a:latin typeface="Ubuntu"/>
              </a:rPr>
              <a:t>Карточка тренера: статус смены, ставка, доходимость группы (до конца абонемента) и средняя оценка. Кнопки «Вызвать» и «Заменить на занятии» — пуш вместо звонка на бортик.</a:t>
            </a:r>
            <a:endParaRPr b="0" lang="en-US" sz="1250" spc="-1" strike="noStrike">
              <a:latin typeface="Arial"/>
            </a:endParaRPr>
          </a:p>
        </p:txBody>
      </p:sp>
      <p:sp>
        <p:nvSpPr>
          <p:cNvPr id="280" name=""/>
          <p:cNvSpPr/>
          <p:nvPr/>
        </p:nvSpPr>
        <p:spPr>
          <a:xfrm>
            <a:off x="6235200" y="2354400"/>
            <a:ext cx="2543400" cy="2375640"/>
          </a:xfrm>
          <a:prstGeom prst="rect">
            <a:avLst/>
          </a:prstGeom>
          <a:solidFill>
            <a:srgbClr val="dce6e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281" name="" descr=""/>
          <p:cNvPicPr/>
          <p:nvPr/>
        </p:nvPicPr>
        <p:blipFill>
          <a:blip r:embed="rId2"/>
          <a:stretch/>
        </p:blipFill>
        <p:spPr>
          <a:xfrm>
            <a:off x="6192000" y="2304000"/>
            <a:ext cx="2543400" cy="2375640"/>
          </a:xfrm>
          <a:prstGeom prst="rect">
            <a:avLst/>
          </a:prstGeom>
          <a:ln w="0">
            <a:noFill/>
          </a:ln>
        </p:spPr>
      </p:pic>
      <p:sp>
        <p:nvSpPr>
          <p:cNvPr id="282" name=""/>
          <p:cNvSpPr/>
          <p:nvPr/>
        </p:nvSpPr>
        <p:spPr>
          <a:xfrm>
            <a:off x="6192000" y="4860000"/>
            <a:ext cx="5183640" cy="86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30000"/>
              </a:lnSpc>
              <a:buNone/>
            </a:pPr>
            <a:r>
              <a:rPr b="0" lang="en-US" sz="1250" spc="-1" strike="noStrike">
                <a:solidFill>
                  <a:srgbClr val="4e6970"/>
                </a:solidFill>
                <a:latin typeface="Ubuntu"/>
              </a:rPr>
              <a:t>Лента отзывов с тональностью: недовольный отзыв уходит администратору пуш-уведомлением сразу, а не ждёт, пока он  откроет панель.</a:t>
            </a:r>
            <a:endParaRPr b="0" lang="en-US" sz="125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1">
          <a:gsLst>
            <a:gs pos="0">
              <a:srgbClr val="EDF3FA"/>
            </a:gs>
            <a:gs pos="55000">
              <a:srgbClr val="E4ECF7"/>
            </a:gs>
            <a:gs pos="100000">
              <a:srgbClr val="DCE7F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"/>
          <p:cNvSpPr/>
          <p:nvPr/>
        </p:nvSpPr>
        <p:spPr>
          <a:xfrm>
            <a:off x="792000" y="540000"/>
            <a:ext cx="9359640" cy="32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100" spc="165" strike="noStrike">
                <a:solidFill>
                  <a:srgbClr val="0f7c8a"/>
                </a:solidFill>
                <a:latin typeface="Ubuntu"/>
              </a:rPr>
              <a:t>СКОЛЬКО ЭТО МОЖЕТ СТОИТЬ БАССЕЙНУ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284" name=""/>
          <p:cNvSpPr/>
          <p:nvPr/>
        </p:nvSpPr>
        <p:spPr>
          <a:xfrm>
            <a:off x="792000" y="846000"/>
            <a:ext cx="10439640" cy="86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8000"/>
              </a:lnSpc>
              <a:buNone/>
            </a:pPr>
            <a:r>
              <a:rPr b="0" lang="en-US" sz="2900" spc="-1" strike="noStrike">
                <a:solidFill>
                  <a:srgbClr val="08252e"/>
                </a:solidFill>
                <a:latin typeface="Ubuntu Condensed"/>
              </a:rPr>
              <a:t>ОЦЕНКА ВЕРОЯТНЫХ ПОТЕРЬ</a:t>
            </a:r>
            <a:endParaRPr b="0" lang="en-US" sz="2900" spc="-1" strike="noStrike">
              <a:latin typeface="Arial"/>
            </a:endParaRPr>
          </a:p>
        </p:txBody>
      </p:sp>
      <p:sp>
        <p:nvSpPr>
          <p:cNvPr id="285" name=""/>
          <p:cNvSpPr/>
          <p:nvPr/>
        </p:nvSpPr>
        <p:spPr>
          <a:xfrm>
            <a:off x="792000" y="174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86" name=""/>
          <p:cNvSpPr/>
          <p:nvPr/>
        </p:nvSpPr>
        <p:spPr>
          <a:xfrm>
            <a:off x="1015200" y="174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87" name=""/>
          <p:cNvSpPr/>
          <p:nvPr/>
        </p:nvSpPr>
        <p:spPr>
          <a:xfrm>
            <a:off x="1238400" y="174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88" name=""/>
          <p:cNvSpPr/>
          <p:nvPr/>
        </p:nvSpPr>
        <p:spPr>
          <a:xfrm>
            <a:off x="1461600" y="174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89" name=""/>
          <p:cNvSpPr/>
          <p:nvPr/>
        </p:nvSpPr>
        <p:spPr>
          <a:xfrm>
            <a:off x="1684800" y="174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90" name=""/>
          <p:cNvSpPr/>
          <p:nvPr/>
        </p:nvSpPr>
        <p:spPr>
          <a:xfrm>
            <a:off x="1908000" y="174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91" name=""/>
          <p:cNvSpPr/>
          <p:nvPr/>
        </p:nvSpPr>
        <p:spPr>
          <a:xfrm>
            <a:off x="2131200" y="174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92" name=""/>
          <p:cNvSpPr/>
          <p:nvPr/>
        </p:nvSpPr>
        <p:spPr>
          <a:xfrm>
            <a:off x="2354400" y="174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93" name=""/>
          <p:cNvSpPr/>
          <p:nvPr/>
        </p:nvSpPr>
        <p:spPr>
          <a:xfrm>
            <a:off x="2577600" y="174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94" name=""/>
          <p:cNvSpPr/>
          <p:nvPr/>
        </p:nvSpPr>
        <p:spPr>
          <a:xfrm>
            <a:off x="2800800" y="174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95" name=""/>
          <p:cNvSpPr/>
          <p:nvPr/>
        </p:nvSpPr>
        <p:spPr>
          <a:xfrm>
            <a:off x="792000" y="2376000"/>
            <a:ext cx="5399640" cy="3707640"/>
          </a:xfrm>
          <a:prstGeom prst="roundRect">
            <a:avLst>
              <a:gd name="adj" fmla="val 16667"/>
            </a:avLst>
          </a:prstGeom>
          <a:solidFill>
            <a:srgbClr val="fbfcf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96" name=""/>
          <p:cNvSpPr/>
          <p:nvPr/>
        </p:nvSpPr>
        <p:spPr>
          <a:xfrm>
            <a:off x="1080000" y="2556000"/>
            <a:ext cx="4823640" cy="25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050" spc="137" strike="noStrike">
                <a:solidFill>
                  <a:srgbClr val="7b959b"/>
                </a:solidFill>
                <a:latin typeface="Ubuntu"/>
              </a:rPr>
              <a:t>БАССЕЙН НА ПЯТЬ ГРУПП — ПРИМЕР</a:t>
            </a:r>
            <a:endParaRPr b="0" lang="en-US" sz="1050" spc="-1" strike="noStrike">
              <a:latin typeface="Arial"/>
            </a:endParaRPr>
          </a:p>
        </p:txBody>
      </p:sp>
      <p:sp>
        <p:nvSpPr>
          <p:cNvPr id="297" name=""/>
          <p:cNvSpPr/>
          <p:nvPr/>
        </p:nvSpPr>
        <p:spPr>
          <a:xfrm>
            <a:off x="1080000" y="2916000"/>
            <a:ext cx="3743640" cy="2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300" spc="-1" strike="noStrike">
                <a:solidFill>
                  <a:srgbClr val="4e6970"/>
                </a:solidFill>
                <a:latin typeface="Ubuntu"/>
              </a:rPr>
              <a:t>Активных клиентов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298" name=""/>
          <p:cNvSpPr/>
          <p:nvPr/>
        </p:nvSpPr>
        <p:spPr>
          <a:xfrm>
            <a:off x="4680000" y="2916000"/>
            <a:ext cx="1223640" cy="2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1" lang="en-US" sz="1300" spc="-1" strike="noStrike">
                <a:solidFill>
                  <a:srgbClr val="08252e"/>
                </a:solidFill>
                <a:latin typeface="Ubuntu"/>
              </a:rPr>
              <a:t>60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299" name=""/>
          <p:cNvSpPr/>
          <p:nvPr/>
        </p:nvSpPr>
        <p:spPr>
          <a:xfrm>
            <a:off x="1080000" y="3196800"/>
            <a:ext cx="4823640" cy="10440"/>
          </a:xfrm>
          <a:prstGeom prst="rect">
            <a:avLst/>
          </a:prstGeom>
          <a:solidFill>
            <a:srgbClr val="dfe9e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00" name=""/>
          <p:cNvSpPr/>
          <p:nvPr/>
        </p:nvSpPr>
        <p:spPr>
          <a:xfrm>
            <a:off x="1080000" y="3376800"/>
            <a:ext cx="3743640" cy="2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300" spc="-1" strike="noStrike">
                <a:solidFill>
                  <a:srgbClr val="4e6970"/>
                </a:solidFill>
                <a:latin typeface="Ubuntu"/>
              </a:rPr>
              <a:t>Средний абонемент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301" name=""/>
          <p:cNvSpPr/>
          <p:nvPr/>
        </p:nvSpPr>
        <p:spPr>
          <a:xfrm>
            <a:off x="4680000" y="3376800"/>
            <a:ext cx="1223640" cy="2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1" lang="en-US" sz="1300" spc="-1" strike="noStrike">
                <a:solidFill>
                  <a:srgbClr val="08252e"/>
                </a:solidFill>
                <a:latin typeface="Ubuntu"/>
              </a:rPr>
              <a:t>5 500 ₽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302" name=""/>
          <p:cNvSpPr/>
          <p:nvPr/>
        </p:nvSpPr>
        <p:spPr>
          <a:xfrm>
            <a:off x="1080000" y="3657600"/>
            <a:ext cx="4823640" cy="10440"/>
          </a:xfrm>
          <a:prstGeom prst="rect">
            <a:avLst/>
          </a:prstGeom>
          <a:solidFill>
            <a:srgbClr val="dfe9e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03" name=""/>
          <p:cNvSpPr/>
          <p:nvPr/>
        </p:nvSpPr>
        <p:spPr>
          <a:xfrm>
            <a:off x="1080000" y="3837600"/>
            <a:ext cx="3743640" cy="2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300" spc="-1" strike="noStrike">
                <a:solidFill>
                  <a:srgbClr val="4e6970"/>
                </a:solidFill>
                <a:latin typeface="Ubuntu"/>
              </a:rPr>
              <a:t>Продлевают с опозданием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304" name=""/>
          <p:cNvSpPr/>
          <p:nvPr/>
        </p:nvSpPr>
        <p:spPr>
          <a:xfrm>
            <a:off x="4680000" y="3837600"/>
            <a:ext cx="1223640" cy="2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1" lang="en-US" sz="1300" spc="-1" strike="noStrike">
                <a:solidFill>
                  <a:srgbClr val="08252e"/>
                </a:solidFill>
                <a:latin typeface="Ubuntu"/>
              </a:rPr>
              <a:t>8%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305" name=""/>
          <p:cNvSpPr/>
          <p:nvPr/>
        </p:nvSpPr>
        <p:spPr>
          <a:xfrm>
            <a:off x="1080000" y="4118400"/>
            <a:ext cx="4823640" cy="10440"/>
          </a:xfrm>
          <a:prstGeom prst="rect">
            <a:avLst/>
          </a:prstGeom>
          <a:solidFill>
            <a:srgbClr val="dfe9e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06" name=""/>
          <p:cNvSpPr/>
          <p:nvPr/>
        </p:nvSpPr>
        <p:spPr>
          <a:xfrm>
            <a:off x="1080000" y="4298400"/>
            <a:ext cx="3743640" cy="2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300" spc="-1" strike="noStrike">
                <a:solidFill>
                  <a:srgbClr val="4e6970"/>
                </a:solidFill>
                <a:latin typeface="Ubuntu"/>
              </a:rPr>
              <a:t>Пустых мест в занятии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307" name=""/>
          <p:cNvSpPr/>
          <p:nvPr/>
        </p:nvSpPr>
        <p:spPr>
          <a:xfrm>
            <a:off x="4680000" y="4298400"/>
            <a:ext cx="1223640" cy="2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1" lang="en-US" sz="1300" spc="-1" strike="noStrike">
                <a:solidFill>
                  <a:srgbClr val="08252e"/>
                </a:solidFill>
                <a:latin typeface="Ubuntu"/>
              </a:rPr>
              <a:t>2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308" name=""/>
          <p:cNvSpPr/>
          <p:nvPr/>
        </p:nvSpPr>
        <p:spPr>
          <a:xfrm>
            <a:off x="1080000" y="4579200"/>
            <a:ext cx="4823640" cy="10440"/>
          </a:xfrm>
          <a:prstGeom prst="rect">
            <a:avLst/>
          </a:prstGeom>
          <a:solidFill>
            <a:srgbClr val="dfe9e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09" name=""/>
          <p:cNvSpPr/>
          <p:nvPr/>
        </p:nvSpPr>
        <p:spPr>
          <a:xfrm>
            <a:off x="1080000" y="4759200"/>
            <a:ext cx="3743640" cy="2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300" spc="-1" strike="noStrike">
                <a:solidFill>
                  <a:srgbClr val="4e6970"/>
                </a:solidFill>
                <a:latin typeface="Ubuntu"/>
              </a:rPr>
              <a:t>Занятий в неделю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310" name=""/>
          <p:cNvSpPr/>
          <p:nvPr/>
        </p:nvSpPr>
        <p:spPr>
          <a:xfrm>
            <a:off x="4680000" y="4759200"/>
            <a:ext cx="1223640" cy="2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1" lang="en-US" sz="1300" spc="-1" strike="noStrike">
                <a:solidFill>
                  <a:srgbClr val="08252e"/>
                </a:solidFill>
                <a:latin typeface="Ubuntu"/>
              </a:rPr>
              <a:t>40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311" name=""/>
          <p:cNvSpPr/>
          <p:nvPr/>
        </p:nvSpPr>
        <p:spPr>
          <a:xfrm>
            <a:off x="1080000" y="5040000"/>
            <a:ext cx="4823640" cy="10440"/>
          </a:xfrm>
          <a:prstGeom prst="rect">
            <a:avLst/>
          </a:prstGeom>
          <a:solidFill>
            <a:srgbClr val="dfe9e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12" name=""/>
          <p:cNvSpPr/>
          <p:nvPr/>
        </p:nvSpPr>
        <p:spPr>
          <a:xfrm>
            <a:off x="1080000" y="5220000"/>
            <a:ext cx="3743640" cy="2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300" spc="-1" strike="noStrike">
                <a:solidFill>
                  <a:srgbClr val="4e6970"/>
                </a:solidFill>
                <a:latin typeface="Ubuntu"/>
              </a:rPr>
              <a:t>Цена разового посещения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313" name=""/>
          <p:cNvSpPr/>
          <p:nvPr/>
        </p:nvSpPr>
        <p:spPr>
          <a:xfrm>
            <a:off x="4680000" y="5220000"/>
            <a:ext cx="1223640" cy="2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1" lang="en-US" sz="1300" spc="-1" strike="noStrike">
                <a:solidFill>
                  <a:srgbClr val="08252e"/>
                </a:solidFill>
                <a:latin typeface="Ubuntu"/>
              </a:rPr>
              <a:t>800 ₽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314" name=""/>
          <p:cNvSpPr/>
          <p:nvPr/>
        </p:nvSpPr>
        <p:spPr>
          <a:xfrm>
            <a:off x="1080000" y="5500800"/>
            <a:ext cx="4823640" cy="10440"/>
          </a:xfrm>
          <a:prstGeom prst="rect">
            <a:avLst/>
          </a:prstGeom>
          <a:solidFill>
            <a:srgbClr val="dfe9e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15" name=""/>
          <p:cNvSpPr/>
          <p:nvPr/>
        </p:nvSpPr>
        <p:spPr>
          <a:xfrm>
            <a:off x="6480000" y="2376000"/>
            <a:ext cx="4895640" cy="3707640"/>
          </a:xfrm>
          <a:prstGeom prst="roundRect">
            <a:avLst>
              <a:gd name="adj" fmla="val 16667"/>
            </a:avLst>
          </a:prstGeom>
          <a:solidFill>
            <a:srgbClr val="08252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16" name=""/>
          <p:cNvSpPr/>
          <p:nvPr/>
        </p:nvSpPr>
        <p:spPr>
          <a:xfrm>
            <a:off x="6840000" y="2664000"/>
            <a:ext cx="4175640" cy="25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050" spc="137" strike="noStrike">
                <a:solidFill>
                  <a:srgbClr val="9cb4b8"/>
                </a:solidFill>
                <a:latin typeface="Ubuntu"/>
              </a:rPr>
              <a:t>ПРОХОДИТ МИМО КАССЫ ЗА МЕСЯЦ</a:t>
            </a:r>
            <a:endParaRPr b="0" lang="en-US" sz="1050" spc="-1" strike="noStrike">
              <a:latin typeface="Arial"/>
            </a:endParaRPr>
          </a:p>
        </p:txBody>
      </p:sp>
      <p:sp>
        <p:nvSpPr>
          <p:cNvPr id="317" name=""/>
          <p:cNvSpPr/>
          <p:nvPr/>
        </p:nvSpPr>
        <p:spPr>
          <a:xfrm>
            <a:off x="6840000" y="2952000"/>
            <a:ext cx="4175640" cy="86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4600" spc="-1" strike="noStrike">
                <a:solidFill>
                  <a:srgbClr val="f0ac5b"/>
                </a:solidFill>
                <a:latin typeface="Ubuntu Condensed"/>
              </a:rPr>
              <a:t>301 000 ₽</a:t>
            </a:r>
            <a:endParaRPr b="0" lang="en-US" sz="4600" spc="-1" strike="noStrike">
              <a:latin typeface="Arial"/>
            </a:endParaRPr>
          </a:p>
        </p:txBody>
      </p:sp>
      <p:sp>
        <p:nvSpPr>
          <p:cNvPr id="318" name=""/>
          <p:cNvSpPr/>
          <p:nvPr/>
        </p:nvSpPr>
        <p:spPr>
          <a:xfrm>
            <a:off x="6840000" y="3924000"/>
            <a:ext cx="4175640" cy="14040"/>
          </a:xfrm>
          <a:prstGeom prst="rect">
            <a:avLst/>
          </a:prstGeom>
          <a:solidFill>
            <a:srgbClr val="20475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19" name=""/>
          <p:cNvSpPr/>
          <p:nvPr/>
        </p:nvSpPr>
        <p:spPr>
          <a:xfrm>
            <a:off x="6840000" y="4104000"/>
            <a:ext cx="2735640" cy="2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300" spc="-1" strike="noStrike">
                <a:solidFill>
                  <a:srgbClr val="9cb4b8"/>
                </a:solidFill>
                <a:latin typeface="Ubuntu"/>
              </a:rPr>
              <a:t>Непродлённые абонементы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320" name=""/>
          <p:cNvSpPr/>
          <p:nvPr/>
        </p:nvSpPr>
        <p:spPr>
          <a:xfrm>
            <a:off x="9576000" y="4104000"/>
            <a:ext cx="1439640" cy="2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1" lang="en-US" sz="1300" spc="-1" strike="noStrike">
                <a:solidFill>
                  <a:srgbClr val="e7f2f1"/>
                </a:solidFill>
                <a:latin typeface="Ubuntu"/>
              </a:rPr>
              <a:t>26 400 ₽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321" name=""/>
          <p:cNvSpPr/>
          <p:nvPr/>
        </p:nvSpPr>
        <p:spPr>
          <a:xfrm>
            <a:off x="6840000" y="4500000"/>
            <a:ext cx="2735640" cy="2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300" spc="-1" strike="noStrike">
                <a:solidFill>
                  <a:srgbClr val="9cb4b8"/>
                </a:solidFill>
                <a:latin typeface="Ubuntu"/>
              </a:rPr>
              <a:t>Незанятые места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322" name=""/>
          <p:cNvSpPr/>
          <p:nvPr/>
        </p:nvSpPr>
        <p:spPr>
          <a:xfrm>
            <a:off x="9576000" y="4500000"/>
            <a:ext cx="1439640" cy="2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1" lang="en-US" sz="1300" spc="-1" strike="noStrike">
                <a:solidFill>
                  <a:srgbClr val="e7f2f1"/>
                </a:solidFill>
                <a:latin typeface="Ubuntu"/>
              </a:rPr>
              <a:t>275 200 ₽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323" name=""/>
          <p:cNvSpPr/>
          <p:nvPr/>
        </p:nvSpPr>
        <p:spPr>
          <a:xfrm>
            <a:off x="6840000" y="5004000"/>
            <a:ext cx="4175640" cy="935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30000"/>
              </a:lnSpc>
              <a:buNone/>
            </a:pPr>
            <a:r>
              <a:rPr b="0" lang="en-US" sz="1150" spc="-1" strike="noStrike">
                <a:solidFill>
                  <a:srgbClr val="7e9ba0"/>
                </a:solidFill>
                <a:latin typeface="Ubuntu"/>
              </a:rPr>
              <a:t>Оценка, а не обещание. Напоминания возвращают часть просрочивших, свободные места уходят в лист ожидания. Результат зависит от того, насколько строго работают правила.</a:t>
            </a:r>
            <a:endParaRPr b="0" lang="en-US" sz="115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1">
          <a:gsLst>
            <a:gs pos="0">
              <a:srgbClr val="EDF3FA"/>
            </a:gs>
            <a:gs pos="55000">
              <a:srgbClr val="E4ECF7"/>
            </a:gs>
            <a:gs pos="100000">
              <a:srgbClr val="DCE7F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"/>
          <p:cNvSpPr/>
          <p:nvPr/>
        </p:nvSpPr>
        <p:spPr>
          <a:xfrm>
            <a:off x="792000" y="540000"/>
            <a:ext cx="9359640" cy="32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100" spc="165" strike="noStrike">
                <a:solidFill>
                  <a:srgbClr val="0f7c8a"/>
                </a:solidFill>
                <a:latin typeface="Ubuntu"/>
              </a:rPr>
              <a:t>УЖЕ В ПЕРВОЙ ВЕРСИИ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325" name=""/>
          <p:cNvSpPr/>
          <p:nvPr/>
        </p:nvSpPr>
        <p:spPr>
          <a:xfrm>
            <a:off x="792000" y="846000"/>
            <a:ext cx="10439640" cy="86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8000"/>
              </a:lnSpc>
              <a:buNone/>
            </a:pPr>
            <a:r>
              <a:rPr b="0" lang="en-US" sz="3200" spc="-1" strike="noStrike">
                <a:solidFill>
                  <a:srgbClr val="08252e"/>
                </a:solidFill>
                <a:latin typeface="Ubuntu Condensed"/>
              </a:rPr>
              <a:t>Помимо расписания и абонементов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326" name=""/>
          <p:cNvSpPr/>
          <p:nvPr/>
        </p:nvSpPr>
        <p:spPr>
          <a:xfrm>
            <a:off x="792000" y="174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27" name=""/>
          <p:cNvSpPr/>
          <p:nvPr/>
        </p:nvSpPr>
        <p:spPr>
          <a:xfrm>
            <a:off x="1015200" y="174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28" name=""/>
          <p:cNvSpPr/>
          <p:nvPr/>
        </p:nvSpPr>
        <p:spPr>
          <a:xfrm>
            <a:off x="1238400" y="174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29" name=""/>
          <p:cNvSpPr/>
          <p:nvPr/>
        </p:nvSpPr>
        <p:spPr>
          <a:xfrm>
            <a:off x="1461600" y="174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30" name=""/>
          <p:cNvSpPr/>
          <p:nvPr/>
        </p:nvSpPr>
        <p:spPr>
          <a:xfrm>
            <a:off x="1684800" y="174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31" name=""/>
          <p:cNvSpPr/>
          <p:nvPr/>
        </p:nvSpPr>
        <p:spPr>
          <a:xfrm>
            <a:off x="1908000" y="174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32" name=""/>
          <p:cNvSpPr/>
          <p:nvPr/>
        </p:nvSpPr>
        <p:spPr>
          <a:xfrm>
            <a:off x="2131200" y="174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33" name=""/>
          <p:cNvSpPr/>
          <p:nvPr/>
        </p:nvSpPr>
        <p:spPr>
          <a:xfrm>
            <a:off x="2354400" y="174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34" name=""/>
          <p:cNvSpPr/>
          <p:nvPr/>
        </p:nvSpPr>
        <p:spPr>
          <a:xfrm>
            <a:off x="2577600" y="174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35" name=""/>
          <p:cNvSpPr/>
          <p:nvPr/>
        </p:nvSpPr>
        <p:spPr>
          <a:xfrm>
            <a:off x="2800800" y="174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36" name=""/>
          <p:cNvSpPr/>
          <p:nvPr/>
        </p:nvSpPr>
        <p:spPr>
          <a:xfrm>
            <a:off x="792000" y="2340000"/>
            <a:ext cx="5291640" cy="3383640"/>
          </a:xfrm>
          <a:prstGeom prst="roundRect">
            <a:avLst>
              <a:gd name="adj" fmla="val 16667"/>
            </a:avLst>
          </a:prstGeom>
          <a:solidFill>
            <a:srgbClr val="fbfcf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37" name=""/>
          <p:cNvSpPr/>
          <p:nvPr/>
        </p:nvSpPr>
        <p:spPr>
          <a:xfrm>
            <a:off x="1116000" y="2556000"/>
            <a:ext cx="4535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2200" spc="-1" strike="noStrike">
                <a:solidFill>
                  <a:srgbClr val="08252e"/>
                </a:solidFill>
                <a:latin typeface="Ubuntu Condensed"/>
              </a:rPr>
              <a:t>Напоминания без администратора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338" name=""/>
          <p:cNvSpPr/>
          <p:nvPr/>
        </p:nvSpPr>
        <p:spPr>
          <a:xfrm>
            <a:off x="1137600" y="3170160"/>
            <a:ext cx="78840" cy="788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39" name=""/>
          <p:cNvSpPr/>
          <p:nvPr/>
        </p:nvSpPr>
        <p:spPr>
          <a:xfrm>
            <a:off x="1375200" y="3074400"/>
            <a:ext cx="4384440" cy="592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36000"/>
              </a:lnSpc>
              <a:buNone/>
            </a:pPr>
            <a:r>
              <a:rPr b="0" lang="en-US" sz="1300" spc="-1" strike="noStrike">
                <a:solidFill>
                  <a:srgbClr val="4e6970"/>
                </a:solidFill>
                <a:latin typeface="Ubuntu"/>
              </a:rPr>
              <a:t>Абонемент кончается — за неделю, за три дня и в день окончания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340" name=""/>
          <p:cNvSpPr/>
          <p:nvPr/>
        </p:nvSpPr>
        <p:spPr>
          <a:xfrm>
            <a:off x="1137600" y="3748680"/>
            <a:ext cx="78840" cy="788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1" name=""/>
          <p:cNvSpPr/>
          <p:nvPr/>
        </p:nvSpPr>
        <p:spPr>
          <a:xfrm>
            <a:off x="1375200" y="3653280"/>
            <a:ext cx="4384440" cy="592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36000"/>
              </a:lnSpc>
              <a:buNone/>
            </a:pPr>
            <a:r>
              <a:rPr b="0" lang="en-US" sz="1300" spc="-1" strike="noStrike">
                <a:solidFill>
                  <a:srgbClr val="4e6970"/>
                </a:solidFill>
                <a:latin typeface="Ubuntu"/>
              </a:rPr>
              <a:t>Справка на энтеробиоз истекает — заранее, с датой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342" name=""/>
          <p:cNvSpPr/>
          <p:nvPr/>
        </p:nvSpPr>
        <p:spPr>
          <a:xfrm>
            <a:off x="1137600" y="4327560"/>
            <a:ext cx="78840" cy="788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3" name=""/>
          <p:cNvSpPr/>
          <p:nvPr/>
        </p:nvSpPr>
        <p:spPr>
          <a:xfrm>
            <a:off x="1375200" y="4231800"/>
            <a:ext cx="4384440" cy="592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36000"/>
              </a:lnSpc>
              <a:buNone/>
            </a:pPr>
            <a:r>
              <a:rPr b="0" lang="en-US" sz="1300" spc="-1" strike="noStrike">
                <a:solidFill>
                  <a:srgbClr val="4e6970"/>
                </a:solidFill>
                <a:latin typeface="Ubuntu"/>
              </a:rPr>
              <a:t>Занятие перенесли или отменили — всем записанным сразу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344" name=""/>
          <p:cNvSpPr/>
          <p:nvPr/>
        </p:nvSpPr>
        <p:spPr>
          <a:xfrm>
            <a:off x="1137600" y="4906080"/>
            <a:ext cx="78840" cy="788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5" name=""/>
          <p:cNvSpPr/>
          <p:nvPr/>
        </p:nvSpPr>
        <p:spPr>
          <a:xfrm>
            <a:off x="1375200" y="4810680"/>
            <a:ext cx="4384440" cy="592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36000"/>
              </a:lnSpc>
              <a:buNone/>
            </a:pPr>
            <a:r>
              <a:rPr b="0" lang="en-US" sz="1300" spc="-1" strike="noStrike">
                <a:solidFill>
                  <a:srgbClr val="4e6970"/>
                </a:solidFill>
                <a:latin typeface="Ubuntu"/>
              </a:rPr>
              <a:t>Сводка тренеру: сколько человек ждать сегодня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346" name=""/>
          <p:cNvSpPr/>
          <p:nvPr/>
        </p:nvSpPr>
        <p:spPr>
          <a:xfrm>
            <a:off x="6300000" y="2340000"/>
            <a:ext cx="5291640" cy="3383640"/>
          </a:xfrm>
          <a:prstGeom prst="roundRect">
            <a:avLst>
              <a:gd name="adj" fmla="val 16667"/>
            </a:avLst>
          </a:prstGeom>
          <a:solidFill>
            <a:srgbClr val="fbfcf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7" name=""/>
          <p:cNvSpPr/>
          <p:nvPr/>
        </p:nvSpPr>
        <p:spPr>
          <a:xfrm>
            <a:off x="6624000" y="2556000"/>
            <a:ext cx="4535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2200" spc="-1" strike="noStrike">
                <a:solidFill>
                  <a:srgbClr val="08252e"/>
                </a:solidFill>
                <a:latin typeface="Ubuntu Condensed"/>
              </a:rPr>
              <a:t>Спокойствие при проверке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348" name=""/>
          <p:cNvSpPr/>
          <p:nvPr/>
        </p:nvSpPr>
        <p:spPr>
          <a:xfrm>
            <a:off x="6645600" y="3170160"/>
            <a:ext cx="78840" cy="78840"/>
          </a:xfrm>
          <a:prstGeom prst="ellipse">
            <a:avLst/>
          </a:prstGeom>
          <a:solidFill>
            <a:srgbClr val="0a5d6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9" name=""/>
          <p:cNvSpPr/>
          <p:nvPr/>
        </p:nvSpPr>
        <p:spPr>
          <a:xfrm>
            <a:off x="6883200" y="3074400"/>
            <a:ext cx="4384440" cy="592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36000"/>
              </a:lnSpc>
              <a:buNone/>
            </a:pPr>
            <a:r>
              <a:rPr b="0" lang="en-US" sz="1300" spc="-1" strike="noStrike">
                <a:solidFill>
                  <a:srgbClr val="4e6970"/>
                </a:solidFill>
                <a:latin typeface="Ubuntu"/>
              </a:rPr>
              <a:t>Реестр справок со сроками и выгрузка «кто допущен» в Эксель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350" name=""/>
          <p:cNvSpPr/>
          <p:nvPr/>
        </p:nvSpPr>
        <p:spPr>
          <a:xfrm>
            <a:off x="6645600" y="3748680"/>
            <a:ext cx="78840" cy="78840"/>
          </a:xfrm>
          <a:prstGeom prst="ellipse">
            <a:avLst/>
          </a:prstGeom>
          <a:solidFill>
            <a:srgbClr val="0a5d6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1" name=""/>
          <p:cNvSpPr/>
          <p:nvPr/>
        </p:nvSpPr>
        <p:spPr>
          <a:xfrm>
            <a:off x="6883200" y="3653280"/>
            <a:ext cx="4384440" cy="592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36000"/>
              </a:lnSpc>
              <a:buNone/>
            </a:pPr>
            <a:r>
              <a:rPr b="0" lang="en-US" sz="1300" spc="-1" strike="noStrike">
                <a:solidFill>
                  <a:srgbClr val="4e6970"/>
                </a:solidFill>
                <a:latin typeface="Ubuntu"/>
              </a:rPr>
              <a:t>Согласия на обработку данных подтверждаются при регистрации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352" name=""/>
          <p:cNvSpPr/>
          <p:nvPr/>
        </p:nvSpPr>
        <p:spPr>
          <a:xfrm>
            <a:off x="6645600" y="4327560"/>
            <a:ext cx="78840" cy="78840"/>
          </a:xfrm>
          <a:prstGeom prst="ellipse">
            <a:avLst/>
          </a:prstGeom>
          <a:solidFill>
            <a:srgbClr val="0a5d6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3" name=""/>
          <p:cNvSpPr/>
          <p:nvPr/>
        </p:nvSpPr>
        <p:spPr>
          <a:xfrm>
            <a:off x="6883200" y="4231800"/>
            <a:ext cx="4384440" cy="592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36000"/>
              </a:lnSpc>
              <a:buNone/>
            </a:pPr>
            <a:r>
              <a:rPr b="0" lang="en-US" sz="1300" spc="-1" strike="noStrike">
                <a:solidFill>
                  <a:srgbClr val="4e6970"/>
                </a:solidFill>
                <a:latin typeface="Ubuntu"/>
              </a:rPr>
              <a:t>Журнал действий: кто отметил, кто вернул занятие, кто изменил оплату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354" name=""/>
          <p:cNvSpPr/>
          <p:nvPr/>
        </p:nvSpPr>
        <p:spPr>
          <a:xfrm>
            <a:off x="6645600" y="4906080"/>
            <a:ext cx="78840" cy="78840"/>
          </a:xfrm>
          <a:prstGeom prst="ellipse">
            <a:avLst/>
          </a:prstGeom>
          <a:solidFill>
            <a:srgbClr val="0a5d6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5" name=""/>
          <p:cNvSpPr/>
          <p:nvPr/>
        </p:nvSpPr>
        <p:spPr>
          <a:xfrm>
            <a:off x="6883200" y="4810680"/>
            <a:ext cx="4384440" cy="592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36000"/>
              </a:lnSpc>
              <a:buNone/>
            </a:pPr>
            <a:r>
              <a:rPr b="0" lang="en-US" sz="1300" spc="-1" strike="noStrike">
                <a:solidFill>
                  <a:srgbClr val="4e6970"/>
                </a:solidFill>
                <a:latin typeface="Ubuntu"/>
              </a:rPr>
              <a:t>Массовый перенос, санитарный день — одно действие - уведомление всем или выбранным группам</a:t>
            </a:r>
            <a:endParaRPr b="0" lang="en-US" sz="1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1">
          <a:gsLst>
            <a:gs pos="0">
              <a:srgbClr val="EDF3FA"/>
            </a:gs>
            <a:gs pos="55000">
              <a:srgbClr val="E4ECF7"/>
            </a:gs>
            <a:gs pos="100000">
              <a:srgbClr val="DCE7F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"/>
          <p:cNvSpPr/>
          <p:nvPr/>
        </p:nvSpPr>
        <p:spPr>
          <a:xfrm>
            <a:off x="792000" y="540000"/>
            <a:ext cx="9359640" cy="32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100" spc="165" strike="noStrike">
                <a:solidFill>
                  <a:srgbClr val="0f7c8a"/>
                </a:solidFill>
                <a:latin typeface="Ubuntu"/>
              </a:rPr>
              <a:t>КАК ЭТО РАЗВОРАЧИВАЕТСЯ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357" name=""/>
          <p:cNvSpPr/>
          <p:nvPr/>
        </p:nvSpPr>
        <p:spPr>
          <a:xfrm>
            <a:off x="792000" y="846000"/>
            <a:ext cx="10439640" cy="86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8000"/>
              </a:lnSpc>
              <a:buNone/>
            </a:pPr>
            <a:r>
              <a:rPr b="0" lang="en-US" sz="3100" spc="-1" strike="noStrike">
                <a:solidFill>
                  <a:srgbClr val="08252e"/>
                </a:solidFill>
                <a:latin typeface="Ubuntu Condensed"/>
              </a:rPr>
              <a:t>Четыре шага, каждый даёт результат сам по себе</a:t>
            </a:r>
            <a:endParaRPr b="0" lang="en-US" sz="3100" spc="-1" strike="noStrike">
              <a:latin typeface="Arial"/>
            </a:endParaRPr>
          </a:p>
        </p:txBody>
      </p:sp>
      <p:sp>
        <p:nvSpPr>
          <p:cNvPr id="358" name=""/>
          <p:cNvSpPr/>
          <p:nvPr/>
        </p:nvSpPr>
        <p:spPr>
          <a:xfrm>
            <a:off x="792000" y="174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9" name=""/>
          <p:cNvSpPr/>
          <p:nvPr/>
        </p:nvSpPr>
        <p:spPr>
          <a:xfrm>
            <a:off x="1015200" y="174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60" name=""/>
          <p:cNvSpPr/>
          <p:nvPr/>
        </p:nvSpPr>
        <p:spPr>
          <a:xfrm>
            <a:off x="1238400" y="174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61" name=""/>
          <p:cNvSpPr/>
          <p:nvPr/>
        </p:nvSpPr>
        <p:spPr>
          <a:xfrm>
            <a:off x="1461600" y="174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62" name=""/>
          <p:cNvSpPr/>
          <p:nvPr/>
        </p:nvSpPr>
        <p:spPr>
          <a:xfrm>
            <a:off x="1684800" y="174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63" name=""/>
          <p:cNvSpPr/>
          <p:nvPr/>
        </p:nvSpPr>
        <p:spPr>
          <a:xfrm>
            <a:off x="1908000" y="174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64" name=""/>
          <p:cNvSpPr/>
          <p:nvPr/>
        </p:nvSpPr>
        <p:spPr>
          <a:xfrm>
            <a:off x="2131200" y="174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65" name=""/>
          <p:cNvSpPr/>
          <p:nvPr/>
        </p:nvSpPr>
        <p:spPr>
          <a:xfrm>
            <a:off x="2354400" y="174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66" name=""/>
          <p:cNvSpPr/>
          <p:nvPr/>
        </p:nvSpPr>
        <p:spPr>
          <a:xfrm>
            <a:off x="2577600" y="174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67" name=""/>
          <p:cNvSpPr/>
          <p:nvPr/>
        </p:nvSpPr>
        <p:spPr>
          <a:xfrm>
            <a:off x="2800800" y="174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68" name=""/>
          <p:cNvSpPr/>
          <p:nvPr/>
        </p:nvSpPr>
        <p:spPr>
          <a:xfrm>
            <a:off x="792000" y="2376000"/>
            <a:ext cx="2483640" cy="2663640"/>
          </a:xfrm>
          <a:prstGeom prst="roundRect">
            <a:avLst>
              <a:gd name="adj" fmla="val 16667"/>
            </a:avLst>
          </a:prstGeom>
          <a:solidFill>
            <a:srgbClr val="fbfcf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69" name=""/>
          <p:cNvSpPr/>
          <p:nvPr/>
        </p:nvSpPr>
        <p:spPr>
          <a:xfrm>
            <a:off x="1080000" y="2628000"/>
            <a:ext cx="179640" cy="1796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70" name=""/>
          <p:cNvSpPr/>
          <p:nvPr/>
        </p:nvSpPr>
        <p:spPr>
          <a:xfrm>
            <a:off x="1080000" y="2988000"/>
            <a:ext cx="1943640" cy="71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6000"/>
              </a:lnSpc>
              <a:buNone/>
            </a:pPr>
            <a:r>
              <a:rPr b="0" lang="en-US" sz="1700" spc="-1" strike="noStrike">
                <a:solidFill>
                  <a:srgbClr val="08252e"/>
                </a:solidFill>
                <a:latin typeface="Ubuntu Condensed"/>
              </a:rPr>
              <a:t>Шаг 1 · Бассейн в приложении</a:t>
            </a:r>
            <a:endParaRPr b="0" lang="en-US" sz="1700" spc="-1" strike="noStrike">
              <a:latin typeface="Arial"/>
            </a:endParaRPr>
          </a:p>
        </p:txBody>
      </p:sp>
      <p:sp>
        <p:nvSpPr>
          <p:cNvPr id="371" name=""/>
          <p:cNvSpPr/>
          <p:nvPr/>
        </p:nvSpPr>
        <p:spPr>
          <a:xfrm>
            <a:off x="1080000" y="3780000"/>
            <a:ext cx="1943640" cy="107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30000"/>
              </a:lnSpc>
              <a:buNone/>
            </a:pPr>
            <a:r>
              <a:rPr b="0" lang="en-US" sz="1200" spc="-1" strike="noStrike">
                <a:solidFill>
                  <a:srgbClr val="4e6970"/>
                </a:solidFill>
                <a:latin typeface="Ubuntu"/>
              </a:rPr>
              <a:t>Группы, расписание, абонементы, посещаемость, конструктор, пуши.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372" name=""/>
          <p:cNvSpPr/>
          <p:nvPr/>
        </p:nvSpPr>
        <p:spPr>
          <a:xfrm>
            <a:off x="3456000" y="2376000"/>
            <a:ext cx="2483640" cy="2663640"/>
          </a:xfrm>
          <a:prstGeom prst="roundRect">
            <a:avLst>
              <a:gd name="adj" fmla="val 16667"/>
            </a:avLst>
          </a:prstGeom>
          <a:solidFill>
            <a:srgbClr val="fbfcf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73" name=""/>
          <p:cNvSpPr/>
          <p:nvPr/>
        </p:nvSpPr>
        <p:spPr>
          <a:xfrm>
            <a:off x="3744000" y="2628000"/>
            <a:ext cx="179640" cy="1796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74" name=""/>
          <p:cNvSpPr/>
          <p:nvPr/>
        </p:nvSpPr>
        <p:spPr>
          <a:xfrm>
            <a:off x="3744000" y="2988000"/>
            <a:ext cx="1943640" cy="71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6000"/>
              </a:lnSpc>
              <a:buNone/>
            </a:pPr>
            <a:r>
              <a:rPr b="0" lang="en-US" sz="1700" spc="-1" strike="noStrike">
                <a:solidFill>
                  <a:srgbClr val="08252e"/>
                </a:solidFill>
                <a:latin typeface="Ubuntu Condensed"/>
              </a:rPr>
              <a:t>Шаг 2 · Справки и восстановления</a:t>
            </a:r>
            <a:endParaRPr b="0" lang="en-US" sz="1700" spc="-1" strike="noStrike">
              <a:latin typeface="Arial"/>
            </a:endParaRPr>
          </a:p>
        </p:txBody>
      </p:sp>
      <p:sp>
        <p:nvSpPr>
          <p:cNvPr id="375" name=""/>
          <p:cNvSpPr/>
          <p:nvPr/>
        </p:nvSpPr>
        <p:spPr>
          <a:xfrm>
            <a:off x="3744000" y="3780000"/>
            <a:ext cx="1943640" cy="107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30000"/>
              </a:lnSpc>
              <a:buNone/>
            </a:pPr>
            <a:r>
              <a:rPr b="0" lang="en-US" sz="1200" spc="-1" strike="noStrike">
                <a:solidFill>
                  <a:srgbClr val="4e6970"/>
                </a:solidFill>
                <a:latin typeface="Ubuntu"/>
              </a:rPr>
              <a:t>Загрузка документов, сроки энтеробиоза, возврат занятий по правилу.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376" name=""/>
          <p:cNvSpPr/>
          <p:nvPr/>
        </p:nvSpPr>
        <p:spPr>
          <a:xfrm>
            <a:off x="6120000" y="2376000"/>
            <a:ext cx="2483640" cy="2663640"/>
          </a:xfrm>
          <a:prstGeom prst="roundRect">
            <a:avLst>
              <a:gd name="adj" fmla="val 16667"/>
            </a:avLst>
          </a:prstGeom>
          <a:solidFill>
            <a:srgbClr val="fbfcf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77" name=""/>
          <p:cNvSpPr/>
          <p:nvPr/>
        </p:nvSpPr>
        <p:spPr>
          <a:xfrm>
            <a:off x="6408000" y="2628000"/>
            <a:ext cx="179640" cy="1796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78" name=""/>
          <p:cNvSpPr/>
          <p:nvPr/>
        </p:nvSpPr>
        <p:spPr>
          <a:xfrm>
            <a:off x="6408000" y="2988000"/>
            <a:ext cx="1943640" cy="71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6000"/>
              </a:lnSpc>
              <a:buNone/>
            </a:pPr>
            <a:r>
              <a:rPr b="0" lang="en-US" sz="1700" spc="-1" strike="noStrike">
                <a:solidFill>
                  <a:srgbClr val="08252e"/>
                </a:solidFill>
                <a:latin typeface="Ubuntu Condensed"/>
              </a:rPr>
              <a:t>Шаг 3 · Кабинет и аналитика</a:t>
            </a:r>
            <a:endParaRPr b="0" lang="en-US" sz="1700" spc="-1" strike="noStrike">
              <a:latin typeface="Arial"/>
            </a:endParaRPr>
          </a:p>
        </p:txBody>
      </p:sp>
      <p:sp>
        <p:nvSpPr>
          <p:cNvPr id="379" name=""/>
          <p:cNvSpPr/>
          <p:nvPr/>
        </p:nvSpPr>
        <p:spPr>
          <a:xfrm>
            <a:off x="6408000" y="3780000"/>
            <a:ext cx="1943640" cy="107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30000"/>
              </a:lnSpc>
              <a:buNone/>
            </a:pPr>
            <a:r>
              <a:rPr b="0" lang="en-US" sz="1200" spc="-1" strike="noStrike">
                <a:solidFill>
                  <a:srgbClr val="4e6970"/>
                </a:solidFill>
                <a:latin typeface="Ubuntu"/>
              </a:rPr>
              <a:t>Дашборд, выручка, загрузка чаши, персонал, отзывы, настройки.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380" name=""/>
          <p:cNvSpPr/>
          <p:nvPr/>
        </p:nvSpPr>
        <p:spPr>
          <a:xfrm>
            <a:off x="8784000" y="2376000"/>
            <a:ext cx="2483640" cy="2663640"/>
          </a:xfrm>
          <a:prstGeom prst="roundRect">
            <a:avLst>
              <a:gd name="adj" fmla="val 16667"/>
            </a:avLst>
          </a:prstGeom>
          <a:solidFill>
            <a:srgbClr val="fbfcf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81" name=""/>
          <p:cNvSpPr/>
          <p:nvPr/>
        </p:nvSpPr>
        <p:spPr>
          <a:xfrm>
            <a:off x="9072000" y="2628000"/>
            <a:ext cx="179640" cy="1796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82" name=""/>
          <p:cNvSpPr/>
          <p:nvPr/>
        </p:nvSpPr>
        <p:spPr>
          <a:xfrm>
            <a:off x="9072000" y="2988000"/>
            <a:ext cx="1943640" cy="71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6000"/>
              </a:lnSpc>
              <a:buNone/>
            </a:pPr>
            <a:r>
              <a:rPr b="0" lang="en-US" sz="1700" spc="-1" strike="noStrike">
                <a:solidFill>
                  <a:srgbClr val="08252e"/>
                </a:solidFill>
                <a:latin typeface="Ubuntu Condensed"/>
              </a:rPr>
              <a:t>Шаг 4 · Деньги и рост</a:t>
            </a:r>
            <a:endParaRPr b="0" lang="en-US" sz="1700" spc="-1" strike="noStrike">
              <a:latin typeface="Arial"/>
            </a:endParaRPr>
          </a:p>
        </p:txBody>
      </p:sp>
      <p:sp>
        <p:nvSpPr>
          <p:cNvPr id="383" name=""/>
          <p:cNvSpPr/>
          <p:nvPr/>
        </p:nvSpPr>
        <p:spPr>
          <a:xfrm>
            <a:off x="9072000" y="3780000"/>
            <a:ext cx="1943640" cy="107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30000"/>
              </a:lnSpc>
              <a:buNone/>
            </a:pPr>
            <a:r>
              <a:rPr b="0" lang="en-US" sz="1200" spc="-1" strike="noStrike">
                <a:solidFill>
                  <a:srgbClr val="4e6970"/>
                </a:solidFill>
                <a:latin typeface="Ubuntu"/>
              </a:rPr>
              <a:t>Оплата в приложении, автопродление, лист ожидания, дневник прогресса, филиалы.</a:t>
            </a:r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1">
          <a:gsLst>
            <a:gs pos="0">
              <a:srgbClr val="06203A"/>
            </a:gs>
            <a:gs pos="55000">
              <a:srgbClr val="092C46"/>
            </a:gs>
            <a:gs pos="100000">
              <a:srgbClr val="0B355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"/>
          <p:cNvSpPr/>
          <p:nvPr/>
        </p:nvSpPr>
        <p:spPr>
          <a:xfrm>
            <a:off x="792000" y="1224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85" name=""/>
          <p:cNvSpPr/>
          <p:nvPr/>
        </p:nvSpPr>
        <p:spPr>
          <a:xfrm>
            <a:off x="1015200" y="1224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86" name=""/>
          <p:cNvSpPr/>
          <p:nvPr/>
        </p:nvSpPr>
        <p:spPr>
          <a:xfrm>
            <a:off x="1238400" y="1224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87" name=""/>
          <p:cNvSpPr/>
          <p:nvPr/>
        </p:nvSpPr>
        <p:spPr>
          <a:xfrm>
            <a:off x="1461600" y="1224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88" name=""/>
          <p:cNvSpPr/>
          <p:nvPr/>
        </p:nvSpPr>
        <p:spPr>
          <a:xfrm>
            <a:off x="1684800" y="1224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89" name=""/>
          <p:cNvSpPr/>
          <p:nvPr/>
        </p:nvSpPr>
        <p:spPr>
          <a:xfrm>
            <a:off x="1908000" y="1224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90" name=""/>
          <p:cNvSpPr/>
          <p:nvPr/>
        </p:nvSpPr>
        <p:spPr>
          <a:xfrm>
            <a:off x="2131200" y="1224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91" name=""/>
          <p:cNvSpPr/>
          <p:nvPr/>
        </p:nvSpPr>
        <p:spPr>
          <a:xfrm>
            <a:off x="2354400" y="1224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92" name=""/>
          <p:cNvSpPr/>
          <p:nvPr/>
        </p:nvSpPr>
        <p:spPr>
          <a:xfrm>
            <a:off x="2577600" y="1224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93" name=""/>
          <p:cNvSpPr/>
          <p:nvPr/>
        </p:nvSpPr>
        <p:spPr>
          <a:xfrm>
            <a:off x="2800800" y="1224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94" name=""/>
          <p:cNvSpPr/>
          <p:nvPr/>
        </p:nvSpPr>
        <p:spPr>
          <a:xfrm>
            <a:off x="3024000" y="1224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95" name=""/>
          <p:cNvSpPr/>
          <p:nvPr/>
        </p:nvSpPr>
        <p:spPr>
          <a:xfrm>
            <a:off x="3247200" y="1224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96" name=""/>
          <p:cNvSpPr/>
          <p:nvPr/>
        </p:nvSpPr>
        <p:spPr>
          <a:xfrm>
            <a:off x="3470400" y="1224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97" name=""/>
          <p:cNvSpPr/>
          <p:nvPr/>
        </p:nvSpPr>
        <p:spPr>
          <a:xfrm>
            <a:off x="3693600" y="1224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98" name=""/>
          <p:cNvSpPr/>
          <p:nvPr/>
        </p:nvSpPr>
        <p:spPr>
          <a:xfrm>
            <a:off x="3916800" y="1224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99" name=""/>
          <p:cNvSpPr/>
          <p:nvPr/>
        </p:nvSpPr>
        <p:spPr>
          <a:xfrm>
            <a:off x="4140000" y="1224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00" name=""/>
          <p:cNvSpPr/>
          <p:nvPr/>
        </p:nvSpPr>
        <p:spPr>
          <a:xfrm>
            <a:off x="4363200" y="1224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01" name=""/>
          <p:cNvSpPr/>
          <p:nvPr/>
        </p:nvSpPr>
        <p:spPr>
          <a:xfrm>
            <a:off x="4586400" y="1224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02" name=""/>
          <p:cNvSpPr/>
          <p:nvPr/>
        </p:nvSpPr>
        <p:spPr>
          <a:xfrm>
            <a:off x="4809600" y="1224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03" name=""/>
          <p:cNvSpPr/>
          <p:nvPr/>
        </p:nvSpPr>
        <p:spPr>
          <a:xfrm>
            <a:off x="792000" y="1620000"/>
            <a:ext cx="7019640" cy="151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2000"/>
              </a:lnSpc>
              <a:buNone/>
            </a:pPr>
            <a:r>
              <a:rPr b="0" lang="en-US" sz="3800" spc="-1" strike="noStrike">
                <a:solidFill>
                  <a:srgbClr val="e7f2f1"/>
                </a:solidFill>
                <a:latin typeface="Ubuntu Condensed"/>
              </a:rPr>
              <a:t>Посмотрите на демо — оно уже работает</a:t>
            </a:r>
            <a:endParaRPr b="0" lang="en-US" sz="3800" spc="-1" strike="noStrike">
              <a:latin typeface="Arial"/>
            </a:endParaRPr>
          </a:p>
        </p:txBody>
      </p:sp>
      <p:sp>
        <p:nvSpPr>
          <p:cNvPr id="404" name=""/>
          <p:cNvSpPr/>
          <p:nvPr/>
        </p:nvSpPr>
        <p:spPr>
          <a:xfrm>
            <a:off x="792000" y="3384000"/>
            <a:ext cx="7019640" cy="122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36000"/>
              </a:lnSpc>
              <a:buNone/>
            </a:pPr>
            <a:r>
              <a:rPr b="0" lang="en-US" sz="1500" spc="-1" strike="noStrike">
                <a:solidFill>
                  <a:srgbClr val="9cb4b8"/>
                </a:solidFill>
                <a:latin typeface="Ubuntu"/>
              </a:rPr>
              <a:t>Три приложения и кабинет подключены к демонстрационному бассейну: пять групп, три тренера, шестьдесят клиентов и настоящая история посещений. Можно зайти и потрогать до того, как что-то заказывать.</a:t>
            </a:r>
            <a:endParaRPr b="0" lang="en-US" sz="1500" spc="-1" strike="noStrike">
              <a:latin typeface="Arial"/>
            </a:endParaRPr>
          </a:p>
        </p:txBody>
      </p:sp>
      <p:sp>
        <p:nvSpPr>
          <p:cNvPr id="405" name=""/>
          <p:cNvSpPr/>
          <p:nvPr/>
        </p:nvSpPr>
        <p:spPr>
          <a:xfrm>
            <a:off x="792000" y="4824000"/>
            <a:ext cx="4895640" cy="1043640"/>
          </a:xfrm>
          <a:prstGeom prst="roundRect">
            <a:avLst>
              <a:gd name="adj" fmla="val 16667"/>
            </a:avLst>
          </a:prstGeom>
          <a:solidFill>
            <a:srgbClr val="0f2e3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06" name=""/>
          <p:cNvSpPr/>
          <p:nvPr/>
        </p:nvSpPr>
        <p:spPr>
          <a:xfrm>
            <a:off x="1080000" y="5004000"/>
            <a:ext cx="4319640" cy="25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050" spc="137" strike="noStrike">
                <a:solidFill>
                  <a:srgbClr val="9cb4b8"/>
                </a:solidFill>
                <a:latin typeface="Ubuntu"/>
              </a:rPr>
              <a:t>ДЕМО И ПРИЛОЖЕНИЯ</a:t>
            </a:r>
            <a:endParaRPr b="0" lang="en-US" sz="1050" spc="-1" strike="noStrike">
              <a:latin typeface="Arial"/>
            </a:endParaRPr>
          </a:p>
        </p:txBody>
      </p:sp>
      <p:sp>
        <p:nvSpPr>
          <p:cNvPr id="407" name=""/>
          <p:cNvSpPr/>
          <p:nvPr/>
        </p:nvSpPr>
        <p:spPr>
          <a:xfrm>
            <a:off x="1080000" y="5256000"/>
            <a:ext cx="4319640" cy="43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700" spc="-1" strike="noStrike">
                <a:solidFill>
                  <a:srgbClr val="e7f2f1"/>
                </a:solidFill>
                <a:latin typeface="Ubuntu Condensed"/>
              </a:rPr>
              <a:t>dolganov-soft.ru/projects</a:t>
            </a:r>
            <a:endParaRPr b="0" lang="en-US" sz="1700" spc="-1" strike="noStrike">
              <a:latin typeface="Arial"/>
            </a:endParaRPr>
          </a:p>
        </p:txBody>
      </p:sp>
      <p:sp>
        <p:nvSpPr>
          <p:cNvPr id="408" name=""/>
          <p:cNvSpPr/>
          <p:nvPr/>
        </p:nvSpPr>
        <p:spPr>
          <a:xfrm>
            <a:off x="6120000" y="4824000"/>
            <a:ext cx="5255640" cy="1043640"/>
          </a:xfrm>
          <a:prstGeom prst="roundRect">
            <a:avLst>
              <a:gd name="adj" fmla="val 16667"/>
            </a:avLst>
          </a:prstGeom>
          <a:solidFill>
            <a:srgbClr val="0f2e3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09" name=""/>
          <p:cNvSpPr/>
          <p:nvPr/>
        </p:nvSpPr>
        <p:spPr>
          <a:xfrm>
            <a:off x="6408000" y="5004000"/>
            <a:ext cx="4679640" cy="25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050" spc="137" strike="noStrike">
                <a:solidFill>
                  <a:srgbClr val="9cb4b8"/>
                </a:solidFill>
                <a:latin typeface="Ubuntu"/>
              </a:rPr>
              <a:t>ОБСУДИТЬ ЗАДАЧУ</a:t>
            </a:r>
            <a:endParaRPr b="0" lang="en-US" sz="1050" spc="-1" strike="noStrike">
              <a:latin typeface="Arial"/>
            </a:endParaRPr>
          </a:p>
        </p:txBody>
      </p:sp>
      <p:sp>
        <p:nvSpPr>
          <p:cNvPr id="410" name=""/>
          <p:cNvSpPr/>
          <p:nvPr/>
        </p:nvSpPr>
        <p:spPr>
          <a:xfrm>
            <a:off x="6408000" y="5256000"/>
            <a:ext cx="4679640" cy="43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700" spc="-1" strike="noStrike">
                <a:solidFill>
                  <a:srgbClr val="e7f2f1"/>
                </a:solidFill>
                <a:latin typeface="Ubuntu Condensed"/>
              </a:rPr>
              <a:t>+7 913 877-05-06</a:t>
            </a:r>
            <a:endParaRPr b="0" lang="en-US" sz="1700" spc="-1" strike="noStrike">
              <a:latin typeface="Arial"/>
            </a:endParaRPr>
          </a:p>
        </p:txBody>
      </p:sp>
      <p:sp>
        <p:nvSpPr>
          <p:cNvPr id="411" name=""/>
          <p:cNvSpPr/>
          <p:nvPr/>
        </p:nvSpPr>
        <p:spPr>
          <a:xfrm>
            <a:off x="8971200" y="770400"/>
            <a:ext cx="1716840" cy="3815640"/>
          </a:xfrm>
          <a:prstGeom prst="rect">
            <a:avLst/>
          </a:prstGeom>
          <a:solidFill>
            <a:srgbClr val="dce6e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412" name="" descr=""/>
          <p:cNvPicPr/>
          <p:nvPr/>
        </p:nvPicPr>
        <p:blipFill>
          <a:blip r:embed="rId1"/>
          <a:stretch/>
        </p:blipFill>
        <p:spPr>
          <a:xfrm>
            <a:off x="8928000" y="720000"/>
            <a:ext cx="1716840" cy="3815640"/>
          </a:xfrm>
          <a:prstGeom prst="rect">
            <a:avLst/>
          </a:prstGeom>
          <a:ln w="0">
            <a:noFill/>
          </a:ln>
        </p:spPr>
      </p:pic>
      <p:sp>
        <p:nvSpPr>
          <p:cNvPr id="413" name=""/>
          <p:cNvSpPr/>
          <p:nvPr/>
        </p:nvSpPr>
        <p:spPr>
          <a:xfrm>
            <a:off x="792000" y="6120000"/>
            <a:ext cx="7919640" cy="2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100" spc="-1" strike="noStrike">
                <a:solidFill>
                  <a:srgbClr val="6e888d"/>
                </a:solidFill>
                <a:latin typeface="Ubuntu"/>
              </a:rPr>
              <a:t>Данные на снимках — демонстрационные: бассейн, группы и клиенты вымышлены.</a:t>
            </a:r>
            <a:endParaRPr b="0" lang="en-US" sz="1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1">
          <a:gsLst>
            <a:gs pos="0">
              <a:srgbClr val="06203A"/>
            </a:gs>
            <a:gs pos="55000">
              <a:srgbClr val="092C46"/>
            </a:gs>
            <a:gs pos="100000">
              <a:srgbClr val="0B355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"/>
          <p:cNvSpPr/>
          <p:nvPr/>
        </p:nvSpPr>
        <p:spPr>
          <a:xfrm>
            <a:off x="792000" y="93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15" name=""/>
          <p:cNvSpPr/>
          <p:nvPr/>
        </p:nvSpPr>
        <p:spPr>
          <a:xfrm>
            <a:off x="1015200" y="93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16" name=""/>
          <p:cNvSpPr/>
          <p:nvPr/>
        </p:nvSpPr>
        <p:spPr>
          <a:xfrm>
            <a:off x="1238400" y="93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17" name=""/>
          <p:cNvSpPr/>
          <p:nvPr/>
        </p:nvSpPr>
        <p:spPr>
          <a:xfrm>
            <a:off x="1461600" y="93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18" name=""/>
          <p:cNvSpPr/>
          <p:nvPr/>
        </p:nvSpPr>
        <p:spPr>
          <a:xfrm>
            <a:off x="1684800" y="93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19" name=""/>
          <p:cNvSpPr/>
          <p:nvPr/>
        </p:nvSpPr>
        <p:spPr>
          <a:xfrm>
            <a:off x="1908000" y="93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20" name=""/>
          <p:cNvSpPr/>
          <p:nvPr/>
        </p:nvSpPr>
        <p:spPr>
          <a:xfrm>
            <a:off x="2131200" y="93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21" name=""/>
          <p:cNvSpPr/>
          <p:nvPr/>
        </p:nvSpPr>
        <p:spPr>
          <a:xfrm>
            <a:off x="2354400" y="93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22" name=""/>
          <p:cNvSpPr/>
          <p:nvPr/>
        </p:nvSpPr>
        <p:spPr>
          <a:xfrm>
            <a:off x="2577600" y="93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23" name=""/>
          <p:cNvSpPr/>
          <p:nvPr/>
        </p:nvSpPr>
        <p:spPr>
          <a:xfrm>
            <a:off x="2800800" y="93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24" name=""/>
          <p:cNvSpPr/>
          <p:nvPr/>
        </p:nvSpPr>
        <p:spPr>
          <a:xfrm>
            <a:off x="3024000" y="93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25" name=""/>
          <p:cNvSpPr/>
          <p:nvPr/>
        </p:nvSpPr>
        <p:spPr>
          <a:xfrm>
            <a:off x="3247200" y="93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26" name=""/>
          <p:cNvSpPr/>
          <p:nvPr/>
        </p:nvSpPr>
        <p:spPr>
          <a:xfrm>
            <a:off x="3470400" y="936000"/>
            <a:ext cx="122040" cy="122040"/>
          </a:xfrm>
          <a:prstGeom prst="ellipse">
            <a:avLst/>
          </a:prstGeom>
          <a:solidFill>
            <a:srgbClr val="e997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27" name=""/>
          <p:cNvSpPr/>
          <p:nvPr/>
        </p:nvSpPr>
        <p:spPr>
          <a:xfrm>
            <a:off x="3693600" y="936000"/>
            <a:ext cx="122040" cy="122040"/>
          </a:xfrm>
          <a:prstGeom prst="ellipse">
            <a:avLst/>
          </a:prstGeom>
          <a:solidFill>
            <a:srgbClr val="0f7c8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28" name=""/>
          <p:cNvSpPr/>
          <p:nvPr/>
        </p:nvSpPr>
        <p:spPr>
          <a:xfrm>
            <a:off x="792000" y="1296000"/>
            <a:ext cx="7199640" cy="32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200" spc="194" strike="noStrike">
                <a:solidFill>
                  <a:srgbClr val="37b3b6"/>
                </a:solidFill>
                <a:latin typeface="Ubuntu"/>
              </a:rPr>
              <a:t>РАЗРАБОТЧИК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429" name=""/>
          <p:cNvSpPr/>
          <p:nvPr/>
        </p:nvSpPr>
        <p:spPr>
          <a:xfrm>
            <a:off x="792000" y="1620000"/>
            <a:ext cx="6299640" cy="935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4000"/>
              </a:lnSpc>
              <a:buNone/>
            </a:pPr>
            <a:r>
              <a:rPr b="0" lang="en-US" sz="3800" spc="-1" strike="noStrike">
                <a:solidFill>
                  <a:srgbClr val="e7f2f1"/>
                </a:solidFill>
                <a:latin typeface="Ubuntu Condensed"/>
              </a:rPr>
              <a:t>Долганов Игорь Михайлович</a:t>
            </a:r>
            <a:endParaRPr b="0" lang="en-US" sz="3800" spc="-1" strike="noStrike">
              <a:latin typeface="Arial"/>
            </a:endParaRPr>
          </a:p>
        </p:txBody>
      </p:sp>
      <p:sp>
        <p:nvSpPr>
          <p:cNvPr id="430" name=""/>
          <p:cNvSpPr/>
          <p:nvPr/>
        </p:nvSpPr>
        <p:spPr>
          <a:xfrm>
            <a:off x="792000" y="2700000"/>
            <a:ext cx="6119640" cy="32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500" spc="-1" strike="noStrike">
                <a:solidFill>
                  <a:srgbClr val="37b3b6"/>
                </a:solidFill>
                <a:latin typeface="Ubuntu"/>
              </a:rPr>
              <a:t>кандидат технических наук</a:t>
            </a:r>
            <a:endParaRPr b="0" lang="en-US" sz="1500" spc="-1" strike="noStrike">
              <a:latin typeface="Arial"/>
            </a:endParaRPr>
          </a:p>
        </p:txBody>
      </p:sp>
      <p:sp>
        <p:nvSpPr>
          <p:cNvPr id="431" name=""/>
          <p:cNvSpPr/>
          <p:nvPr/>
        </p:nvSpPr>
        <p:spPr>
          <a:xfrm>
            <a:off x="792000" y="3204000"/>
            <a:ext cx="5903640" cy="122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40000"/>
              </a:lnSpc>
              <a:buNone/>
            </a:pPr>
            <a:r>
              <a:rPr b="0" lang="en-US" sz="1500" spc="-1" strike="noStrike">
                <a:solidFill>
                  <a:srgbClr val="9cb4b8"/>
                </a:solidFill>
                <a:latin typeface="Ubuntu"/>
              </a:rPr>
              <a:t>Разработка под ключ: сервер, приложения, веб-кабинет и запуск. Делаю сам от схемы базы до иконки на телефоне — и отвечаю за результат целиком.</a:t>
            </a:r>
            <a:endParaRPr b="0" lang="en-US" sz="1500" spc="-1" strike="noStrike">
              <a:latin typeface="Arial"/>
            </a:endParaRPr>
          </a:p>
        </p:txBody>
      </p:sp>
      <p:sp>
        <p:nvSpPr>
          <p:cNvPr id="432" name=""/>
          <p:cNvSpPr/>
          <p:nvPr/>
        </p:nvSpPr>
        <p:spPr>
          <a:xfrm>
            <a:off x="792000" y="4536000"/>
            <a:ext cx="1799640" cy="25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100" spc="109" strike="noStrike">
                <a:solidFill>
                  <a:srgbClr val="7e9ba0"/>
                </a:solidFill>
                <a:latin typeface="Ubuntu"/>
              </a:rPr>
              <a:t>ТЕЛЕФОН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433" name=""/>
          <p:cNvSpPr/>
          <p:nvPr/>
        </p:nvSpPr>
        <p:spPr>
          <a:xfrm>
            <a:off x="2376000" y="4500000"/>
            <a:ext cx="4319640" cy="32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600" spc="-1" strike="noStrike">
                <a:solidFill>
                  <a:srgbClr val="e7f2f1"/>
                </a:solidFill>
                <a:latin typeface="Ubuntu"/>
              </a:rPr>
              <a:t>+7 913 877-05-06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434" name=""/>
          <p:cNvSpPr/>
          <p:nvPr/>
        </p:nvSpPr>
        <p:spPr>
          <a:xfrm>
            <a:off x="792000" y="5040000"/>
            <a:ext cx="1799640" cy="25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100" spc="109" strike="noStrike">
                <a:solidFill>
                  <a:srgbClr val="7e9ba0"/>
                </a:solidFill>
                <a:latin typeface="Ubuntu"/>
              </a:rPr>
              <a:t>ПОЧТА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435" name=""/>
          <p:cNvSpPr/>
          <p:nvPr/>
        </p:nvSpPr>
        <p:spPr>
          <a:xfrm>
            <a:off x="2376000" y="5004000"/>
            <a:ext cx="4319640" cy="32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600" spc="-1" strike="noStrike">
                <a:solidFill>
                  <a:srgbClr val="e7f2f1"/>
                </a:solidFill>
                <a:latin typeface="Ubuntu"/>
              </a:rPr>
              <a:t>dolganov-soft@gmail.com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436" name=""/>
          <p:cNvSpPr/>
          <p:nvPr/>
        </p:nvSpPr>
        <p:spPr>
          <a:xfrm>
            <a:off x="792000" y="5544000"/>
            <a:ext cx="1799640" cy="25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100" spc="109" strike="noStrike">
                <a:solidFill>
                  <a:srgbClr val="7e9ba0"/>
                </a:solidFill>
                <a:latin typeface="Ubuntu"/>
              </a:rPr>
              <a:t>САЙТ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437" name=""/>
          <p:cNvSpPr/>
          <p:nvPr/>
        </p:nvSpPr>
        <p:spPr>
          <a:xfrm>
            <a:off x="2376000" y="5508000"/>
            <a:ext cx="4319640" cy="32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600" spc="-1" strike="noStrike">
                <a:solidFill>
                  <a:srgbClr val="e7f2f1"/>
                </a:solidFill>
                <a:latin typeface="Ubuntu"/>
              </a:rPr>
              <a:t>dolganov-soft.ru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438" name=""/>
          <p:cNvSpPr/>
          <p:nvPr/>
        </p:nvSpPr>
        <p:spPr>
          <a:xfrm>
            <a:off x="7308000" y="1944000"/>
            <a:ext cx="1331640" cy="1655640"/>
          </a:xfrm>
          <a:prstGeom prst="roundRect">
            <a:avLst>
              <a:gd name="adj" fmla="val 16667"/>
            </a:avLst>
          </a:prstGeom>
          <a:solidFill>
            <a:srgbClr val="fbfcf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439" name="" descr=""/>
          <p:cNvPicPr/>
          <p:nvPr/>
        </p:nvPicPr>
        <p:blipFill>
          <a:blip r:embed="rId1"/>
          <a:stretch/>
        </p:blipFill>
        <p:spPr>
          <a:xfrm>
            <a:off x="7398000" y="2034000"/>
            <a:ext cx="1151640" cy="1151640"/>
          </a:xfrm>
          <a:prstGeom prst="rect">
            <a:avLst/>
          </a:prstGeom>
          <a:ln w="0">
            <a:noFill/>
          </a:ln>
        </p:spPr>
      </p:pic>
      <p:sp>
        <p:nvSpPr>
          <p:cNvPr id="440" name=""/>
          <p:cNvSpPr/>
          <p:nvPr/>
        </p:nvSpPr>
        <p:spPr>
          <a:xfrm>
            <a:off x="7308000" y="3222000"/>
            <a:ext cx="1331640" cy="2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1150" spc="-1" strike="noStrike">
                <a:solidFill>
                  <a:srgbClr val="4e6970"/>
                </a:solidFill>
                <a:latin typeface="Ubuntu"/>
              </a:rPr>
              <a:t>Позвонить</a:t>
            </a:r>
            <a:endParaRPr b="0" lang="en-US" sz="1150" spc="-1" strike="noStrike">
              <a:latin typeface="Arial"/>
            </a:endParaRPr>
          </a:p>
        </p:txBody>
      </p:sp>
      <p:sp>
        <p:nvSpPr>
          <p:cNvPr id="441" name=""/>
          <p:cNvSpPr/>
          <p:nvPr/>
        </p:nvSpPr>
        <p:spPr>
          <a:xfrm>
            <a:off x="8712000" y="1944000"/>
            <a:ext cx="1331640" cy="1655640"/>
          </a:xfrm>
          <a:prstGeom prst="roundRect">
            <a:avLst>
              <a:gd name="adj" fmla="val 16667"/>
            </a:avLst>
          </a:prstGeom>
          <a:solidFill>
            <a:srgbClr val="fbfcf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442" name="" descr=""/>
          <p:cNvPicPr/>
          <p:nvPr/>
        </p:nvPicPr>
        <p:blipFill>
          <a:blip r:embed="rId2"/>
          <a:stretch/>
        </p:blipFill>
        <p:spPr>
          <a:xfrm>
            <a:off x="8802000" y="2034000"/>
            <a:ext cx="1151640" cy="1151640"/>
          </a:xfrm>
          <a:prstGeom prst="rect">
            <a:avLst/>
          </a:prstGeom>
          <a:ln w="0">
            <a:noFill/>
          </a:ln>
        </p:spPr>
      </p:pic>
      <p:sp>
        <p:nvSpPr>
          <p:cNvPr id="443" name=""/>
          <p:cNvSpPr/>
          <p:nvPr/>
        </p:nvSpPr>
        <p:spPr>
          <a:xfrm>
            <a:off x="8712000" y="3222000"/>
            <a:ext cx="1331640" cy="2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1150" spc="-1" strike="noStrike">
                <a:solidFill>
                  <a:srgbClr val="4e6970"/>
                </a:solidFill>
                <a:latin typeface="Ubuntu"/>
              </a:rPr>
              <a:t>Написать</a:t>
            </a:r>
            <a:endParaRPr b="0" lang="en-US" sz="1150" spc="-1" strike="noStrike">
              <a:latin typeface="Arial"/>
            </a:endParaRPr>
          </a:p>
        </p:txBody>
      </p:sp>
      <p:sp>
        <p:nvSpPr>
          <p:cNvPr id="444" name=""/>
          <p:cNvSpPr/>
          <p:nvPr/>
        </p:nvSpPr>
        <p:spPr>
          <a:xfrm>
            <a:off x="10116000" y="1944000"/>
            <a:ext cx="1331640" cy="1655640"/>
          </a:xfrm>
          <a:prstGeom prst="roundRect">
            <a:avLst>
              <a:gd name="adj" fmla="val 16667"/>
            </a:avLst>
          </a:prstGeom>
          <a:solidFill>
            <a:srgbClr val="fbfcf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445" name="" descr=""/>
          <p:cNvPicPr/>
          <p:nvPr/>
        </p:nvPicPr>
        <p:blipFill>
          <a:blip r:embed="rId3"/>
          <a:stretch/>
        </p:blipFill>
        <p:spPr>
          <a:xfrm>
            <a:off x="10206000" y="2034000"/>
            <a:ext cx="1151640" cy="1151640"/>
          </a:xfrm>
          <a:prstGeom prst="rect">
            <a:avLst/>
          </a:prstGeom>
          <a:ln w="0">
            <a:noFill/>
          </a:ln>
        </p:spPr>
      </p:pic>
      <p:sp>
        <p:nvSpPr>
          <p:cNvPr id="446" name=""/>
          <p:cNvSpPr/>
          <p:nvPr/>
        </p:nvSpPr>
        <p:spPr>
          <a:xfrm>
            <a:off x="10116000" y="3222000"/>
            <a:ext cx="1331640" cy="2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1150" spc="-1" strike="noStrike">
                <a:solidFill>
                  <a:srgbClr val="4e6970"/>
                </a:solidFill>
                <a:latin typeface="Ubuntu"/>
              </a:rPr>
              <a:t>Сайт и проекты</a:t>
            </a:r>
            <a:endParaRPr b="0" lang="en-US" sz="1150" spc="-1" strike="noStrike">
              <a:latin typeface="Arial"/>
            </a:endParaRPr>
          </a:p>
        </p:txBody>
      </p:sp>
      <p:sp>
        <p:nvSpPr>
          <p:cNvPr id="447" name=""/>
          <p:cNvSpPr/>
          <p:nvPr/>
        </p:nvSpPr>
        <p:spPr>
          <a:xfrm>
            <a:off x="7308000" y="3816000"/>
            <a:ext cx="4067640" cy="86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32000"/>
              </a:lnSpc>
              <a:buNone/>
            </a:pPr>
            <a:r>
              <a:rPr b="0" lang="en-US" sz="1200" spc="-1" strike="noStrike">
                <a:solidFill>
                  <a:srgbClr val="7e9ba0"/>
                </a:solidFill>
                <a:latin typeface="Ubuntu"/>
              </a:rPr>
              <a:t>Наведите камеру телефона: первый код наберёт номер, второй откроет письмо, третий — сайт с этим и другими проектами.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448" name=""/>
          <p:cNvSpPr/>
          <p:nvPr/>
        </p:nvSpPr>
        <p:spPr>
          <a:xfrm>
            <a:off x="7308000" y="4824000"/>
            <a:ext cx="4067640" cy="1079640"/>
          </a:xfrm>
          <a:prstGeom prst="roundRect">
            <a:avLst>
              <a:gd name="adj" fmla="val 16667"/>
            </a:avLst>
          </a:prstGeom>
          <a:solidFill>
            <a:srgbClr val="0f2e3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49" name=""/>
          <p:cNvSpPr/>
          <p:nvPr/>
        </p:nvSpPr>
        <p:spPr>
          <a:xfrm>
            <a:off x="7596000" y="5004000"/>
            <a:ext cx="3491640" cy="25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050" spc="137" strike="noStrike">
                <a:solidFill>
                  <a:srgbClr val="9cb4b8"/>
                </a:solidFill>
                <a:latin typeface="Ubuntu"/>
              </a:rPr>
              <a:t>ЭТОТ ПРОЕКТ ЦЕЛИКОМ</a:t>
            </a:r>
            <a:endParaRPr b="0" lang="en-US" sz="1050" spc="-1" strike="noStrike">
              <a:latin typeface="Arial"/>
            </a:endParaRPr>
          </a:p>
        </p:txBody>
      </p:sp>
      <p:sp>
        <p:nvSpPr>
          <p:cNvPr id="450" name=""/>
          <p:cNvSpPr/>
          <p:nvPr/>
        </p:nvSpPr>
        <p:spPr>
          <a:xfrm>
            <a:off x="7596000" y="5256000"/>
            <a:ext cx="3491640" cy="50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26000"/>
              </a:lnSpc>
              <a:buNone/>
            </a:pPr>
            <a:r>
              <a:rPr b="0" lang="en-US" sz="1500" spc="-1" strike="noStrike">
                <a:solidFill>
                  <a:srgbClr val="e7f2f1"/>
                </a:solidFill>
                <a:latin typeface="Ubuntu"/>
              </a:rPr>
              <a:t>dolganov-soft.ru/projects</a:t>
            </a:r>
            <a:endParaRPr b="0" lang="en-US" sz="1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Application>LibreOffice/7.3.7.2$Linux_X86_64 LibreOffice_project/30$Build-2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en-US</dc:language>
  <cp:lastModifiedBy/>
  <dcterms:modified xsi:type="dcterms:W3CDTF">2026-08-22T01:30:09Z</dcterms:modified>
  <cp:revision>1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